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48"/>
  </p:notesMasterIdLst>
  <p:sldIdLst>
    <p:sldId id="256" r:id="rId2"/>
    <p:sldId id="514" r:id="rId3"/>
    <p:sldId id="356" r:id="rId4"/>
    <p:sldId id="443" r:id="rId5"/>
    <p:sldId id="442" r:id="rId6"/>
    <p:sldId id="477" r:id="rId7"/>
    <p:sldId id="454" r:id="rId8"/>
    <p:sldId id="444" r:id="rId9"/>
    <p:sldId id="478" r:id="rId10"/>
    <p:sldId id="486" r:id="rId11"/>
    <p:sldId id="447" r:id="rId12"/>
    <p:sldId id="449" r:id="rId13"/>
    <p:sldId id="490" r:id="rId14"/>
    <p:sldId id="491" r:id="rId15"/>
    <p:sldId id="492" r:id="rId16"/>
    <p:sldId id="493" r:id="rId17"/>
    <p:sldId id="494" r:id="rId18"/>
    <p:sldId id="495" r:id="rId19"/>
    <p:sldId id="496" r:id="rId20"/>
    <p:sldId id="500" r:id="rId21"/>
    <p:sldId id="502" r:id="rId22"/>
    <p:sldId id="503" r:id="rId23"/>
    <p:sldId id="505" r:id="rId24"/>
    <p:sldId id="506" r:id="rId25"/>
    <p:sldId id="507" r:id="rId26"/>
    <p:sldId id="508" r:id="rId27"/>
    <p:sldId id="515" r:id="rId28"/>
    <p:sldId id="510" r:id="rId29"/>
    <p:sldId id="513" r:id="rId30"/>
    <p:sldId id="487" r:id="rId31"/>
    <p:sldId id="480" r:id="rId32"/>
    <p:sldId id="481" r:id="rId33"/>
    <p:sldId id="482" r:id="rId34"/>
    <p:sldId id="484" r:id="rId35"/>
    <p:sldId id="485" r:id="rId36"/>
    <p:sldId id="488" r:id="rId37"/>
    <p:sldId id="452" r:id="rId38"/>
    <p:sldId id="470" r:id="rId39"/>
    <p:sldId id="471" r:id="rId40"/>
    <p:sldId id="472" r:id="rId41"/>
    <p:sldId id="473" r:id="rId42"/>
    <p:sldId id="474" r:id="rId43"/>
    <p:sldId id="489" r:id="rId44"/>
    <p:sldId id="438" r:id="rId45"/>
    <p:sldId id="436" r:id="rId46"/>
    <p:sldId id="516" r:id="rId47"/>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nShine" initials="S" lastIdx="1" clrIdx="0">
    <p:extLst>
      <p:ext uri="{19B8F6BF-5375-455C-9EA6-DF929625EA0E}">
        <p15:presenceInfo xmlns:p15="http://schemas.microsoft.com/office/powerpoint/2012/main" userId="SunShin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43" autoAdjust="0"/>
    <p:restoredTop sz="64079" autoAdjust="0"/>
  </p:normalViewPr>
  <p:slideViewPr>
    <p:cSldViewPr>
      <p:cViewPr varScale="1">
        <p:scale>
          <a:sx n="57" d="100"/>
          <a:sy n="57" d="100"/>
        </p:scale>
        <p:origin x="2227" y="58"/>
      </p:cViewPr>
      <p:guideLst>
        <p:guide orient="horz" pos="2160"/>
        <p:guide pos="2880"/>
      </p:guideLst>
    </p:cSldViewPr>
  </p:slideViewPr>
  <p:outlineViewPr>
    <p:cViewPr>
      <p:scale>
        <a:sx n="33" d="100"/>
        <a:sy n="33" d="100"/>
      </p:scale>
      <p:origin x="0" y="13398"/>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7-16T12:42:58.470" idx="1">
    <p:pos x="1686" y="220"/>
    <p:text>内容不行！</p:text>
    <p:extLst>
      <p:ext uri="{C676402C-5697-4E1C-873F-D02D1690AC5C}">
        <p15:threadingInfo xmlns:p15="http://schemas.microsoft.com/office/powerpoint/2012/main" timeZoneBias="-480"/>
      </p:ext>
    </p:extLst>
  </p:cm>
</p:cmLst>
</file>

<file path=ppt/drawings/_rels/vmlDrawing1.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 Id="rId4" Type="http://schemas.openxmlformats.org/officeDocument/2006/relationships/image" Target="../media/image17.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 Id="rId4" Type="http://schemas.openxmlformats.org/officeDocument/2006/relationships/image" Target="../media/image17.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image" Target="../media/image27.wmf"/><Relationship Id="rId1" Type="http://schemas.openxmlformats.org/officeDocument/2006/relationships/image" Target="../media/image26.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6.w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image" Target="../media/image33.wmf"/><Relationship Id="rId1" Type="http://schemas.openxmlformats.org/officeDocument/2006/relationships/image" Target="../media/image32.wmf"/></Relationships>
</file>

<file path=ppt/media/image1.jpg>
</file>

<file path=ppt/media/image10.png>
</file>

<file path=ppt/media/image11.PNG>
</file>

<file path=ppt/media/image12.png>
</file>

<file path=ppt/media/image13.png>
</file>

<file path=ppt/media/image14.wmf>
</file>

<file path=ppt/media/image15.wmf>
</file>

<file path=ppt/media/image16.wmf>
</file>

<file path=ppt/media/image17.wmf>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wmf>
</file>

<file path=ppt/media/image27.wmf>
</file>

<file path=ppt/media/image28.wmf>
</file>

<file path=ppt/media/image29.PNG>
</file>

<file path=ppt/media/image3.png>
</file>

<file path=ppt/media/image30.wmf>
</file>

<file path=ppt/media/image31.png>
</file>

<file path=ppt/media/image32.wmf>
</file>

<file path=ppt/media/image33.wmf>
</file>

<file path=ppt/media/image34.wm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74" name="Rectangle 2"/>
          <p:cNvSpPr>
            <a:spLocks noGrp="1" noChangeArrowheads="1"/>
          </p:cNvSpPr>
          <p:nvPr>
            <p:ph type="hdr" sz="quarter"/>
          </p:nvPr>
        </p:nvSpPr>
        <p:spPr bwMode="auto">
          <a:xfrm>
            <a:off x="0"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105475" name="Rectangle 3"/>
          <p:cNvSpPr>
            <a:spLocks noGrp="1" noChangeArrowheads="1"/>
          </p:cNvSpPr>
          <p:nvPr>
            <p:ph type="dt" idx="1"/>
          </p:nvPr>
        </p:nvSpPr>
        <p:spPr bwMode="auto">
          <a:xfrm>
            <a:off x="3884613"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200">
                <a:latin typeface="Arial" charset="0"/>
                <a:ea typeface="宋体" pitchFamily="2" charset="-122"/>
              </a:defRPr>
            </a:lvl1pPr>
          </a:lstStyle>
          <a:p>
            <a:pPr>
              <a:defRPr/>
            </a:pPr>
            <a:endParaRPr lang="en-US" altLang="zh-CN"/>
          </a:p>
        </p:txBody>
      </p:sp>
      <p:sp>
        <p:nvSpPr>
          <p:cNvPr id="5222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7" name="Rectangle 5"/>
          <p:cNvSpPr>
            <a:spLocks noGrp="1" noChangeArrowheads="1"/>
          </p:cNvSpPr>
          <p:nvPr>
            <p:ph type="body" sz="quarter" idx="3"/>
          </p:nvPr>
        </p:nvSpPr>
        <p:spPr bwMode="auto">
          <a:xfrm>
            <a:off x="685800" y="4343400"/>
            <a:ext cx="5486400" cy="4114800"/>
          </a:xfrm>
          <a:prstGeom prst="rect">
            <a:avLst/>
          </a:prstGeom>
          <a:noFill/>
          <a:ln>
            <a:noFill/>
          </a:ln>
          <a:effectLs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105478" name="Rectangle 6"/>
          <p:cNvSpPr>
            <a:spLocks noGrp="1" noChangeArrowheads="1"/>
          </p:cNvSpPr>
          <p:nvPr>
            <p:ph type="ftr" sz="quarter" idx="4"/>
          </p:nvPr>
        </p:nvSpPr>
        <p:spPr bwMode="auto">
          <a:xfrm>
            <a:off x="0"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105479" name="Rectangle 7"/>
          <p:cNvSpPr>
            <a:spLocks noGrp="1" noChangeArrowheads="1"/>
          </p:cNvSpPr>
          <p:nvPr>
            <p:ph type="sldNum" sz="quarter" idx="5"/>
          </p:nvPr>
        </p:nvSpPr>
        <p:spPr bwMode="auto">
          <a:xfrm>
            <a:off x="3884613"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a:lvl1pPr>
          </a:lstStyle>
          <a:p>
            <a:fld id="{CD7BCB9F-25E5-4D1E-ADCC-0DA5E305B3C2}" type="slidenum">
              <a:rPr lang="en-US" altLang="zh-CN"/>
              <a:pPr/>
              <a:t>‹#›</a:t>
            </a:fld>
            <a:endParaRPr lang="en-US" altLang="zh-CN"/>
          </a:p>
        </p:txBody>
      </p:sp>
    </p:spTree>
    <p:extLst>
      <p:ext uri="{BB962C8B-B14F-4D97-AF65-F5344CB8AC3E}">
        <p14:creationId xmlns:p14="http://schemas.microsoft.com/office/powerpoint/2010/main" val="249853122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a:ln/>
        </p:spPr>
      </p:sp>
      <p:sp>
        <p:nvSpPr>
          <p:cNvPr id="5325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各位老师、同学上午好！尤其感谢几位老师在百忙中抽出时间参加我的博士答辩。</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我的指导老师是金小刚教授，博士期间的研究方向是创造力支持的三维造型技术或者称之为创意建模。</a:t>
            </a:r>
            <a:endParaRPr lang="en-US" altLang="zh-CN" dirty="0" smtClean="0">
              <a:latin typeface="Arial" panose="020B0604020202020204" pitchFamily="34" charset="0"/>
            </a:endParaRPr>
          </a:p>
          <a:p>
            <a:r>
              <a:rPr lang="zh-CN" altLang="en-US" dirty="0" smtClean="0">
                <a:latin typeface="Arial" panose="020B0604020202020204" pitchFamily="34" charset="0"/>
              </a:rPr>
              <a:t>博士答辩题目是创造力支持的三维造型技术。</a:t>
            </a:r>
            <a:endParaRPr lang="en-US" altLang="zh-CN" dirty="0" smtClean="0">
              <a:latin typeface="Arial" panose="020B0604020202020204" pitchFamily="34" charset="0"/>
            </a:endParaRPr>
          </a:p>
          <a:p>
            <a:r>
              <a:rPr lang="en-US" altLang="zh-CN" dirty="0" smtClean="0">
                <a:latin typeface="Arial" panose="020B0604020202020204" pitchFamily="34" charset="0"/>
              </a:rPr>
              <a:t>[end]</a:t>
            </a:r>
          </a:p>
        </p:txBody>
      </p:sp>
      <p:sp>
        <p:nvSpPr>
          <p:cNvPr id="5325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4C85FB29-B398-43ED-A38F-580F037404C2}" type="slidenum">
              <a:rPr lang="en-US" altLang="zh-CN"/>
              <a:pPr eaLnBrk="1" hangingPunct="1"/>
              <a:t>1</a:t>
            </a:fld>
            <a:endParaRPr lang="en-US" altLang="zh-CN"/>
          </a:p>
        </p:txBody>
      </p:sp>
    </p:spTree>
    <p:extLst>
      <p:ext uri="{BB962C8B-B14F-4D97-AF65-F5344CB8AC3E}">
        <p14:creationId xmlns:p14="http://schemas.microsoft.com/office/powerpoint/2010/main" val="2501871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在计算机动画中，造型仅是第一步，接下来还要编辑动画甚至三维打印制造实物。</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编辑动画之前需要蒙皮。三维打印之前需要经过很多分析与处理，比如，平衡性分析，打印关节优化等。</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然而，现有的创造力支持的造型技术往往局限于造型。</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简单地将蒙皮与面向三维打印的模型处理做为造型的后续处理步骤，组合现有技术，使用户在不同模块间频繁变换，降低效率。</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虽然</a:t>
            </a:r>
            <a:r>
              <a:rPr lang="zh-CN" altLang="en-US" sz="1200" i="0" kern="1200" dirty="0" smtClean="0">
                <a:solidFill>
                  <a:schemeClr val="tx1"/>
                </a:solidFill>
                <a:effectLst/>
                <a:latin typeface="Arial" charset="0"/>
                <a:ea typeface="宋体" pitchFamily="2" charset="-122"/>
                <a:cs typeface="+mn-cs"/>
              </a:rPr>
              <a:t>，现有技术</a:t>
            </a:r>
            <a:r>
              <a:rPr lang="en-US" altLang="zh-CN" sz="1200" i="0" kern="1200" dirty="0" err="1" smtClean="0">
                <a:solidFill>
                  <a:schemeClr val="tx1"/>
                </a:solidFill>
                <a:effectLst/>
                <a:latin typeface="Arial" charset="0"/>
                <a:ea typeface="宋体" pitchFamily="2" charset="-122"/>
                <a:cs typeface="+mn-cs"/>
              </a:rPr>
              <a:t>RigMesh</a:t>
            </a:r>
            <a:r>
              <a:rPr lang="zh-CN" altLang="en-US" sz="1200" i="0" kern="1200" dirty="0" smtClean="0">
                <a:solidFill>
                  <a:schemeClr val="tx1"/>
                </a:solidFill>
                <a:effectLst/>
                <a:latin typeface="Arial" charset="0"/>
                <a:ea typeface="宋体" pitchFamily="2" charset="-122"/>
                <a:cs typeface="+mn-cs"/>
              </a:rPr>
              <a:t>将蒙皮</a:t>
            </a:r>
            <a:r>
              <a:rPr lang="zh-CN" altLang="en-US" sz="1200" i="0" kern="1200" dirty="0" smtClean="0">
                <a:solidFill>
                  <a:schemeClr val="tx1"/>
                </a:solidFill>
                <a:effectLst/>
                <a:latin typeface="Arial" charset="0"/>
                <a:ea typeface="宋体" pitchFamily="2" charset="-122"/>
                <a:cs typeface="+mn-cs"/>
              </a:rPr>
              <a:t>与基于草图的造型</a:t>
            </a:r>
            <a:r>
              <a:rPr lang="zh-CN" altLang="en-US" sz="1200" i="0" kern="1200" dirty="0" smtClean="0">
                <a:solidFill>
                  <a:schemeClr val="tx1"/>
                </a:solidFill>
                <a:effectLst/>
                <a:latin typeface="Arial" charset="0"/>
                <a:ea typeface="宋体" pitchFamily="2" charset="-122"/>
                <a:cs typeface="+mn-cs"/>
              </a:rPr>
              <a:t>结合到统一的框架中，但在创造力支持的造型背景下，尚无相关工作</a:t>
            </a:r>
            <a:r>
              <a:rPr lang="zh-CN" altLang="en-US" sz="1200" i="0" kern="1200" dirty="0" smtClean="0">
                <a:solidFill>
                  <a:schemeClr val="tx1"/>
                </a:solidFill>
                <a:effectLst/>
                <a:latin typeface="Arial" charset="0"/>
                <a:ea typeface="宋体" pitchFamily="2" charset="-122"/>
                <a:cs typeface="+mn-cs"/>
              </a:rPr>
              <a:t>。</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如图所示，用户绘制草图造型，系统实时地提取模型骨架并绑定。</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但是，在基于部件组合的技术中，还没有相关工作将动画编辑与三维打印分析结合到统一的框架中。</a:t>
            </a:r>
            <a:endParaRPr lang="en-US" altLang="zh-CN" sz="1200" i="0" kern="1200" dirty="0" smtClean="0">
              <a:solidFill>
                <a:schemeClr val="tx1"/>
              </a:solidFill>
              <a:effectLst/>
              <a:latin typeface="Arial" charset="0"/>
              <a:ea typeface="宋体" pitchFamily="2" charset="-122"/>
              <a:cs typeface="+mn-cs"/>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10</a:t>
            </a:fld>
            <a:endParaRPr lang="en-US" altLang="zh-CN"/>
          </a:p>
        </p:txBody>
      </p:sp>
    </p:spTree>
    <p:extLst>
      <p:ext uri="{BB962C8B-B14F-4D97-AF65-F5344CB8AC3E}">
        <p14:creationId xmlns:p14="http://schemas.microsoft.com/office/powerpoint/2010/main" val="3331716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针对现有技术</a:t>
            </a:r>
            <a:r>
              <a:rPr lang="zh-CN" altLang="en-US" sz="1200" i="0" kern="1200" dirty="0" smtClean="0">
                <a:solidFill>
                  <a:schemeClr val="tx1"/>
                </a:solidFill>
                <a:effectLst/>
                <a:latin typeface="Arial" charset="0"/>
                <a:ea typeface="宋体" pitchFamily="2" charset="-122"/>
                <a:cs typeface="+mn-cs"/>
              </a:rPr>
              <a:t>仅可使用预分割部件的局限，我们提出一种基于草图的按需部件提取技术，实现了个性化部件快速匹配与实时分割。</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针对现有技术</a:t>
            </a:r>
            <a:r>
              <a:rPr lang="zh-CN" altLang="en-US" sz="1200" i="0" kern="1200" dirty="0" smtClean="0">
                <a:solidFill>
                  <a:schemeClr val="tx1"/>
                </a:solidFill>
                <a:effectLst/>
                <a:latin typeface="Arial" charset="0"/>
                <a:ea typeface="宋体" pitchFamily="2" charset="-122"/>
                <a:cs typeface="+mn-cs"/>
              </a:rPr>
              <a:t>不适合产生拓扑结构变异的局限，我们提出生物语法，实现了由常规生物模型造型具有变异</a:t>
            </a:r>
            <a:r>
              <a:rPr lang="zh-CN" altLang="en-US" sz="1200" i="0" kern="1200" dirty="0" smtClean="0">
                <a:solidFill>
                  <a:schemeClr val="tx1"/>
                </a:solidFill>
                <a:effectLst/>
                <a:latin typeface="Arial" charset="0"/>
                <a:ea typeface="宋体" pitchFamily="2" charset="-122"/>
                <a:cs typeface="+mn-cs"/>
              </a:rPr>
              <a:t>拓扑结构的生物模型</a:t>
            </a:r>
            <a:r>
              <a:rPr lang="zh-CN" altLang="en-US" sz="1200" i="0" kern="1200" dirty="0" smtClean="0">
                <a:solidFill>
                  <a:schemeClr val="tx1"/>
                </a:solidFill>
                <a:effectLst/>
                <a:latin typeface="Arial" charset="0"/>
                <a:ea typeface="宋体" pitchFamily="2" charset="-122"/>
                <a:cs typeface="+mn-cs"/>
              </a:rPr>
              <a:t>的功能。</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针对现有技术</a:t>
            </a:r>
            <a:r>
              <a:rPr lang="zh-CN" altLang="en-US" sz="1200" i="0" kern="1200" dirty="0" smtClean="0">
                <a:solidFill>
                  <a:schemeClr val="tx1"/>
                </a:solidFill>
                <a:effectLst/>
                <a:latin typeface="Arial" charset="0"/>
                <a:ea typeface="宋体" pitchFamily="2" charset="-122"/>
                <a:cs typeface="+mn-cs"/>
              </a:rPr>
              <a:t>仅适合造型静止</a:t>
            </a:r>
            <a:r>
              <a:rPr lang="zh-CN" altLang="en-US" sz="1200" i="0" kern="1200" baseline="0" dirty="0" smtClean="0">
                <a:solidFill>
                  <a:schemeClr val="tx1"/>
                </a:solidFill>
                <a:effectLst/>
                <a:latin typeface="Arial" charset="0"/>
                <a:ea typeface="宋体" pitchFamily="2" charset="-122"/>
                <a:cs typeface="+mn-cs"/>
              </a:rPr>
              <a:t>模型的局限，我们</a:t>
            </a:r>
            <a:r>
              <a:rPr lang="zh-CN" altLang="en-US" sz="1200" i="0" kern="1200" dirty="0" smtClean="0">
                <a:solidFill>
                  <a:schemeClr val="tx1"/>
                </a:solidFill>
                <a:effectLst/>
                <a:latin typeface="Arial" charset="0"/>
                <a:ea typeface="宋体" pitchFamily="2" charset="-122"/>
                <a:cs typeface="+mn-cs"/>
              </a:rPr>
              <a:t>提出一个统一的框架，将造型、蒙皮与面向三维打印模型分析三者无缝结合到一起。</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11</a:t>
            </a:fld>
            <a:endParaRPr lang="en-US" altLang="zh-CN"/>
          </a:p>
        </p:txBody>
      </p:sp>
    </p:spTree>
    <p:extLst>
      <p:ext uri="{BB962C8B-B14F-4D97-AF65-F5344CB8AC3E}">
        <p14:creationId xmlns:p14="http://schemas.microsoft.com/office/powerpoint/2010/main" val="2773415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solidFill>
                  <a:srgbClr val="FF0000"/>
                </a:solidFill>
              </a:rPr>
              <a:t>接下来，开始介绍</a:t>
            </a:r>
            <a:r>
              <a:rPr lang="zh-CN" altLang="en-US" dirty="0" smtClean="0">
                <a:solidFill>
                  <a:srgbClr val="FF0000"/>
                </a:solidFill>
              </a:rPr>
              <a:t>第一部分研究工作“基于草图的按需要部件提取”。</a:t>
            </a:r>
            <a:endParaRPr lang="en-US" altLang="zh-CN"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12</a:t>
            </a:fld>
            <a:endParaRPr lang="en-US" altLang="zh-CN"/>
          </a:p>
        </p:txBody>
      </p:sp>
    </p:spTree>
    <p:extLst>
      <p:ext uri="{BB962C8B-B14F-4D97-AF65-F5344CB8AC3E}">
        <p14:creationId xmlns:p14="http://schemas.microsoft.com/office/powerpoint/2010/main" val="20353117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草图是一种直观的三维建模方式。如图所示，用户输入草图描述期望模型的轮廓。系统将轮廓包围的区域隆起，得到三维模型。</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但是，大多数人的草图绘制技术不太好。所以，草图式建模技术需要将粗糙的轮廓线映射成具有丰富几何细节的模型。</a:t>
            </a:r>
            <a:endParaRPr lang="en-US" altLang="zh-CN" sz="1200" dirty="0" smtClean="0"/>
          </a:p>
          <a:p>
            <a:r>
              <a:rPr lang="en-US" altLang="zh-CN" sz="120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13</a:t>
            </a:fld>
            <a:endParaRPr lang="en-US" altLang="zh-CN"/>
          </a:p>
        </p:txBody>
      </p:sp>
    </p:spTree>
    <p:extLst>
      <p:ext uri="{BB962C8B-B14F-4D97-AF65-F5344CB8AC3E}">
        <p14:creationId xmlns:p14="http://schemas.microsoft.com/office/powerpoint/2010/main" val="353749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这个问题可以通过数据驱动的方法求解</a:t>
            </a:r>
            <a:r>
              <a:rPr lang="zh-CN" altLang="en-US" sz="1200" dirty="0" smtClean="0"/>
              <a:t>：在三维</a:t>
            </a:r>
            <a:r>
              <a:rPr lang="zh-CN" altLang="en-US" sz="1200" dirty="0" smtClean="0"/>
              <a:t>模型数据库内</a:t>
            </a:r>
            <a:r>
              <a:rPr lang="zh-CN" altLang="en-US" sz="1200" dirty="0" smtClean="0"/>
              <a:t>搜索与草图匹配</a:t>
            </a:r>
            <a:r>
              <a:rPr lang="zh-CN" altLang="en-US" sz="1200" dirty="0" smtClean="0"/>
              <a:t>的部件（图内红色部件）。</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搜索得一的部件可以切割</a:t>
            </a:r>
            <a:r>
              <a:rPr lang="zh-CN" altLang="en-US" sz="1200" dirty="0" smtClean="0"/>
              <a:t>下来，组合至当前模型。</a:t>
            </a:r>
            <a:endParaRPr lang="en-US" altLang="zh-CN" sz="1200" dirty="0" smtClean="0"/>
          </a:p>
          <a:p>
            <a:r>
              <a:rPr lang="en-US" altLang="zh-CN" dirty="0" smtClean="0">
                <a:latin typeface="Arial" panose="020B0604020202020204" pitchFamily="34" charset="0"/>
              </a:rPr>
              <a:t>[end]</a:t>
            </a:r>
          </a:p>
          <a:p>
            <a:endParaRPr lang="en-US" altLang="zh-CN" dirty="0" smtClean="0">
              <a:latin typeface="Arial" panose="020B0604020202020204" pitchFamily="34" charset="0"/>
            </a:endParaRPr>
          </a:p>
          <a:p>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14</a:t>
            </a:fld>
            <a:endParaRPr lang="en-US" altLang="zh-CN"/>
          </a:p>
        </p:txBody>
      </p:sp>
    </p:spTree>
    <p:extLst>
      <p:ext uri="{BB962C8B-B14F-4D97-AF65-F5344CB8AC3E}">
        <p14:creationId xmlns:p14="http://schemas.microsoft.com/office/powerpoint/2010/main" val="998849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将草图与三维模型数据库做匹配，这是一个非常困难的局部匹配问题。</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endParaRPr lang="zh-CN" altLang="en-US" sz="1200" dirty="0" smtClean="0"/>
          </a:p>
          <a:p>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15</a:t>
            </a:fld>
            <a:endParaRPr lang="en-US" altLang="zh-CN"/>
          </a:p>
        </p:txBody>
      </p:sp>
    </p:spTree>
    <p:extLst>
      <p:ext uri="{BB962C8B-B14F-4D97-AF65-F5344CB8AC3E}">
        <p14:creationId xmlns:p14="http://schemas.microsoft.com/office/powerpoint/2010/main" val="53842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现有的大多数基于草图的部件</a:t>
            </a:r>
            <a:r>
              <a:rPr lang="zh-CN" altLang="en-US" sz="2400" dirty="0" smtClean="0"/>
              <a:t>搜索技术都要求一</a:t>
            </a:r>
            <a:r>
              <a:rPr lang="zh-CN" altLang="en-US" sz="2400" dirty="0" smtClean="0"/>
              <a:t>个预分割的模型数据库</a:t>
            </a:r>
            <a:r>
              <a:rPr lang="zh-CN" altLang="en-US" sz="2400" dirty="0" smtClean="0"/>
              <a:t>。将该搜索问题转化为全局匹配，而不是局部匹配问题。</a:t>
            </a:r>
            <a:endParaRPr lang="en-US" altLang="zh-CN" sz="24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如图所示，在预处理阶段，将数据库模型按语义做预分割。在部件搜索阶段，将草图与各部件分别匹配。</a:t>
            </a:r>
            <a:endParaRPr lang="en-US" altLang="zh-CN" sz="24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这种研究思路将问题转换成“草图</a:t>
            </a:r>
            <a:r>
              <a:rPr lang="en-US" altLang="zh-CN" sz="2400" dirty="0" smtClean="0"/>
              <a:t>-</a:t>
            </a:r>
            <a:r>
              <a:rPr lang="zh-CN" altLang="en-US" sz="2400" dirty="0" smtClean="0"/>
              <a:t>三维模型”的全局匹配问题，而不是局部匹配。</a:t>
            </a:r>
            <a:endParaRPr lang="en-US" altLang="zh-CN" sz="2400" dirty="0" smtClean="0"/>
          </a:p>
          <a:p>
            <a:r>
              <a:rPr lang="en-US" altLang="zh-CN" baseline="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16</a:t>
            </a:fld>
            <a:endParaRPr lang="en-US" altLang="zh-CN"/>
          </a:p>
        </p:txBody>
      </p:sp>
    </p:spTree>
    <p:extLst>
      <p:ext uri="{BB962C8B-B14F-4D97-AF65-F5344CB8AC3E}">
        <p14:creationId xmlns:p14="http://schemas.microsoft.com/office/powerpoint/2010/main" val="388124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aseline="0" dirty="0" smtClean="0">
                <a:latin typeface="Arial" panose="020B0604020202020204" pitchFamily="34" charset="0"/>
              </a:rPr>
              <a:t>在这篇文章中，我们提出一种新的基于草图的个性化部件提取技术。</a:t>
            </a:r>
            <a:endParaRPr lang="en-US" altLang="zh-CN" baseline="0" dirty="0" smtClean="0">
              <a:latin typeface="Arial" panose="020B0604020202020204" pitchFamily="34" charset="0"/>
            </a:endParaRPr>
          </a:p>
          <a:p>
            <a:r>
              <a:rPr lang="zh-CN" altLang="en-US" baseline="0" dirty="0" smtClean="0">
                <a:latin typeface="Arial" panose="020B0604020202020204" pitchFamily="34" charset="0"/>
              </a:rPr>
              <a:t>我们技术的最大特点是：不需要预分割的模型数据库；我们实时地搜索三维模型数据库，按</a:t>
            </a:r>
            <a:r>
              <a:rPr lang="zh-CN" altLang="en-US" baseline="0" dirty="0" smtClean="0">
                <a:latin typeface="Arial" panose="020B0604020202020204" pitchFamily="34" charset="0"/>
              </a:rPr>
              <a:t>需提取部件</a:t>
            </a:r>
            <a:r>
              <a:rPr lang="zh-CN" altLang="en-US" baseline="0" dirty="0" smtClean="0">
                <a:latin typeface="Arial" panose="020B0604020202020204" pitchFamily="34" charset="0"/>
              </a:rPr>
              <a:t>。</a:t>
            </a:r>
            <a:endParaRPr lang="en-US" altLang="zh-CN" baseline="0" dirty="0" smtClean="0">
              <a:latin typeface="Arial" panose="020B0604020202020204" pitchFamily="34" charset="0"/>
            </a:endParaRPr>
          </a:p>
          <a:p>
            <a:r>
              <a:rPr lang="en-US" altLang="zh-CN" baseline="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17</a:t>
            </a:fld>
            <a:endParaRPr lang="en-US" altLang="zh-CN"/>
          </a:p>
        </p:txBody>
      </p:sp>
    </p:spTree>
    <p:extLst>
      <p:ext uri="{BB962C8B-B14F-4D97-AF65-F5344CB8AC3E}">
        <p14:creationId xmlns:p14="http://schemas.microsoft.com/office/powerpoint/2010/main" val="14090737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设计这样的一个“草图</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三维模型数据库”间的全局匹配算法非常困难！</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首先，我们没有预分割的数据库，所以我们必须匹配部件的同时去切割部件，这导致一个近乎无限的搜索空间。</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为了将该搜索空间控制在可解范围内，我们设计了一种平衡策略，该策略可以使我们在返回所有可能的匹配结果，与返回某一小部分结果间取得平衡。</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第二点，也是同等重要的一点。该匹配方法必须足够快，使得候选部件以交互的速度提取出来。</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为了解决该问题，我们提取三维模型在多个视角下的轮廓线，将三维局部匹配问题转化成多视角下的二维轮廓匹配问题。</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a:t>
            </a:r>
            <a:r>
              <a:rPr lang="en-US" altLang="zh-CN" sz="1200" dirty="0" smtClean="0"/>
              <a:t>end]</a:t>
            </a:r>
          </a:p>
          <a:p>
            <a:endParaRPr lang="en-US" altLang="zh-CN" sz="1200" i="0" kern="1200" dirty="0" smtClean="0">
              <a:solidFill>
                <a:schemeClr val="tx1"/>
              </a:solidFill>
              <a:effectLst/>
              <a:latin typeface="Arial" charset="0"/>
              <a:ea typeface="宋体" pitchFamily="2" charset="-122"/>
              <a:cs typeface="+mn-cs"/>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18</a:t>
            </a:fld>
            <a:endParaRPr lang="en-US" altLang="zh-CN"/>
          </a:p>
        </p:txBody>
      </p:sp>
    </p:spTree>
    <p:extLst>
      <p:ext uri="{BB962C8B-B14F-4D97-AF65-F5344CB8AC3E}">
        <p14:creationId xmlns:p14="http://schemas.microsoft.com/office/powerpoint/2010/main" val="1050793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我们的工作有两个技术贡献</a:t>
            </a:r>
            <a:r>
              <a:rPr lang="zh-CN" altLang="en-US" sz="1200" i="0" kern="1200" dirty="0" smtClean="0">
                <a:solidFill>
                  <a:schemeClr val="tx1"/>
                </a:solidFill>
                <a:effectLst/>
                <a:latin typeface="Arial" charset="0"/>
                <a:ea typeface="宋体" pitchFamily="2" charset="-122"/>
                <a:cs typeface="+mn-cs"/>
              </a:rPr>
              <a:t>：</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第一个贡献：一种快速的，基于草图的，局部分三维模型匹配方法。该方法将草图与三维模型在多视角下的投影相匹配。</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三维模型的投影</a:t>
            </a:r>
            <a:r>
              <a:rPr lang="zh-CN" altLang="en-US" sz="1200" i="0" kern="1200" dirty="0" smtClean="0">
                <a:solidFill>
                  <a:schemeClr val="tx1"/>
                </a:solidFill>
                <a:effectLst/>
                <a:latin typeface="Arial" charset="0"/>
                <a:ea typeface="宋体" pitchFamily="2" charset="-122"/>
                <a:cs typeface="+mn-cs"/>
              </a:rPr>
              <a:t>通过随机</a:t>
            </a:r>
            <a:r>
              <a:rPr lang="zh-CN" altLang="en-US" sz="1200" i="0" kern="1200" dirty="0" smtClean="0">
                <a:solidFill>
                  <a:schemeClr val="tx1"/>
                </a:solidFill>
                <a:effectLst/>
                <a:latin typeface="Arial" charset="0"/>
                <a:ea typeface="宋体" pitchFamily="2" charset="-122"/>
                <a:cs typeface="+mn-cs"/>
              </a:rPr>
              <a:t>混合</a:t>
            </a:r>
            <a:r>
              <a:rPr lang="en-US" altLang="zh-CN" sz="1200" i="0" kern="1200" dirty="0" err="1" smtClean="0">
                <a:solidFill>
                  <a:schemeClr val="tx1"/>
                </a:solidFill>
                <a:effectLst/>
                <a:latin typeface="Arial" charset="0"/>
                <a:ea typeface="宋体" pitchFamily="2" charset="-122"/>
                <a:cs typeface="+mn-cs"/>
              </a:rPr>
              <a:t>kNN</a:t>
            </a:r>
            <a:r>
              <a:rPr lang="zh-CN" altLang="en-US" sz="1200" i="0" kern="1200" dirty="0" smtClean="0">
                <a:solidFill>
                  <a:schemeClr val="tx1"/>
                </a:solidFill>
                <a:effectLst/>
                <a:latin typeface="Arial" charset="0"/>
                <a:ea typeface="宋体" pitchFamily="2" charset="-122"/>
                <a:cs typeface="+mn-cs"/>
              </a:rPr>
              <a:t>图组织在一起，实现匹配投影的快速</a:t>
            </a:r>
            <a:r>
              <a:rPr lang="zh-CN" altLang="en-US" sz="1200" i="0" kern="1200" baseline="0" dirty="0" smtClean="0">
                <a:solidFill>
                  <a:schemeClr val="tx1"/>
                </a:solidFill>
                <a:effectLst/>
                <a:latin typeface="Arial" charset="0"/>
                <a:ea typeface="宋体" pitchFamily="2" charset="-122"/>
                <a:cs typeface="+mn-cs"/>
              </a:rPr>
              <a:t>搜索</a:t>
            </a:r>
            <a:r>
              <a:rPr lang="zh-CN" altLang="en-US" sz="1200" i="0" kern="1200" baseline="0" dirty="0" smtClean="0">
                <a:solidFill>
                  <a:schemeClr val="tx1"/>
                </a:solidFill>
                <a:effectLst/>
                <a:latin typeface="Arial" charset="0"/>
                <a:ea typeface="宋体" pitchFamily="2" charset="-122"/>
                <a:cs typeface="+mn-cs"/>
              </a:rPr>
              <a:t>。</a:t>
            </a:r>
            <a:endParaRPr lang="en-US" altLang="zh-CN" sz="1200" i="0" kern="1200" baseline="0" dirty="0" smtClean="0">
              <a:solidFill>
                <a:schemeClr val="tx1"/>
              </a:solidFill>
              <a:effectLst/>
              <a:latin typeface="Arial" charset="0"/>
              <a:ea typeface="宋体" pitchFamily="2" charset="-122"/>
              <a:cs typeface="+mn-cs"/>
            </a:endParaRPr>
          </a:p>
          <a:p>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baseline="0" dirty="0" smtClean="0">
                <a:solidFill>
                  <a:schemeClr val="tx1"/>
                </a:solidFill>
                <a:effectLst/>
                <a:latin typeface="Arial" charset="0"/>
                <a:ea typeface="宋体" pitchFamily="2" charset="-122"/>
                <a:cs typeface="+mn-cs"/>
              </a:rPr>
              <a:t>第二个贡献：一种新的基于三维模型超面片图的个性化模型分割技术。</a:t>
            </a:r>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baseline="0" dirty="0" smtClean="0">
                <a:solidFill>
                  <a:schemeClr val="tx1"/>
                </a:solidFill>
                <a:effectLst/>
                <a:latin typeface="Arial" charset="0"/>
                <a:ea typeface="宋体" pitchFamily="2" charset="-122"/>
                <a:cs typeface="+mn-cs"/>
              </a:rPr>
              <a:t>该技术从匹配模型上快速地提取出与用户草图相匹配的部件。</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en-US" altLang="zh-CN" sz="1200" i="0" kern="1200" dirty="0" smtClean="0">
              <a:solidFill>
                <a:schemeClr val="tx1"/>
              </a:solidFill>
              <a:effectLst/>
              <a:latin typeface="Arial" charset="0"/>
              <a:ea typeface="宋体" pitchFamily="2" charset="-122"/>
              <a:cs typeface="+mn-cs"/>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19</a:t>
            </a:fld>
            <a:endParaRPr lang="en-US" altLang="zh-CN"/>
          </a:p>
        </p:txBody>
      </p:sp>
    </p:spTree>
    <p:extLst>
      <p:ext uri="{BB962C8B-B14F-4D97-AF65-F5344CB8AC3E}">
        <p14:creationId xmlns:p14="http://schemas.microsoft.com/office/powerpoint/2010/main" val="3454328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今天的汇报内容分为三部分：</a:t>
            </a:r>
            <a:endParaRPr lang="en-US" altLang="zh-CN" dirty="0" smtClean="0">
              <a:latin typeface="Arial" panose="020B0604020202020204" pitchFamily="34" charset="0"/>
            </a:endParaRPr>
          </a:p>
          <a:p>
            <a:r>
              <a:rPr lang="zh-CN" altLang="en-US" dirty="0" smtClean="0">
                <a:latin typeface="Arial" panose="020B0604020202020204" pitchFamily="34" charset="0"/>
              </a:rPr>
              <a:t>首先，介绍研究背景及现状。这部分，首先，我从实际应用与理论研究角度引出创造力支持的三维造型这个研究问题；然后，通过评述相关工作引出本文研究内容。</a:t>
            </a:r>
            <a:endParaRPr lang="en-US" altLang="zh-CN" dirty="0" smtClean="0">
              <a:latin typeface="Arial" panose="020B0604020202020204" pitchFamily="34" charset="0"/>
            </a:endParaRPr>
          </a:p>
          <a:p>
            <a:r>
              <a:rPr lang="zh-CN" altLang="en-US" dirty="0" smtClean="0">
                <a:latin typeface="Arial" panose="020B0604020202020204" pitchFamily="34" charset="0"/>
              </a:rPr>
              <a:t>接着，逐次详细介绍本文研究内容。</a:t>
            </a:r>
            <a:endParaRPr lang="en-US" altLang="zh-CN" dirty="0" smtClean="0">
              <a:latin typeface="Arial" panose="020B0604020202020204" pitchFamily="34" charset="0"/>
            </a:endParaRPr>
          </a:p>
          <a:p>
            <a:r>
              <a:rPr lang="zh-CN" altLang="en-US" dirty="0" smtClean="0">
                <a:latin typeface="Arial" panose="020B0604020202020204" pitchFamily="34" charset="0"/>
              </a:rPr>
              <a:t>最后，总结全文并展望未来的研究工作。</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接下来，我们从研究背景与现状开始本次报告。</a:t>
            </a:r>
            <a:endParaRPr lang="en-US" altLang="zh-CN" dirty="0" smtClean="0">
              <a:latin typeface="Arial" panose="020B0604020202020204" pitchFamily="34" charset="0"/>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a:t>
            </a:fld>
            <a:endParaRPr lang="en-US" altLang="zh-CN"/>
          </a:p>
        </p:txBody>
      </p:sp>
    </p:spTree>
    <p:extLst>
      <p:ext uri="{BB962C8B-B14F-4D97-AF65-F5344CB8AC3E}">
        <p14:creationId xmlns:p14="http://schemas.microsoft.com/office/powerpoint/2010/main" val="3356506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dirty="0" smtClean="0">
                <a:latin typeface="Arial" panose="020B0604020202020204" pitchFamily="34" charset="0"/>
              </a:rPr>
              <a:t>这是我们方法的流程图。</a:t>
            </a:r>
            <a:endParaRPr lang="en-US" altLang="zh-CN" dirty="0" smtClean="0">
              <a:latin typeface="Arial" panose="020B0604020202020204" pitchFamily="34" charset="0"/>
            </a:endParaRPr>
          </a:p>
          <a:p>
            <a:pPr marL="0" indent="0">
              <a:buNone/>
            </a:pPr>
            <a:r>
              <a:rPr lang="zh-CN" altLang="en-US" dirty="0" smtClean="0">
                <a:latin typeface="Arial" panose="020B0604020202020204" pitchFamily="34" charset="0"/>
              </a:rPr>
              <a:t>在离线阶段，我们为每一个数据库模型提取多个视角下的轮廓（如图</a:t>
            </a:r>
            <a:r>
              <a:rPr lang="en-US" altLang="zh-CN" dirty="0" smtClean="0">
                <a:latin typeface="Arial" panose="020B0604020202020204" pitchFamily="34" charset="0"/>
              </a:rPr>
              <a:t>b</a:t>
            </a:r>
            <a:r>
              <a:rPr lang="zh-CN" altLang="en-US" dirty="0" smtClean="0">
                <a:latin typeface="Arial" panose="020B0604020202020204" pitchFamily="34" charset="0"/>
              </a:rPr>
              <a:t>所示）。所有轮廓线被组织到一个随机混合</a:t>
            </a:r>
            <a:r>
              <a:rPr lang="en-US" altLang="zh-CN" dirty="0" err="1" smtClean="0">
                <a:latin typeface="Arial" panose="020B0604020202020204" pitchFamily="34" charset="0"/>
              </a:rPr>
              <a:t>kNN</a:t>
            </a:r>
            <a:r>
              <a:rPr lang="zh-CN" altLang="en-US" dirty="0" smtClean="0">
                <a:latin typeface="Arial" panose="020B0604020202020204" pitchFamily="34" charset="0"/>
              </a:rPr>
              <a:t>图内（如图</a:t>
            </a:r>
            <a:r>
              <a:rPr lang="en-US" altLang="zh-CN" dirty="0" smtClean="0">
                <a:latin typeface="Arial" panose="020B0604020202020204" pitchFamily="34" charset="0"/>
              </a:rPr>
              <a:t>d</a:t>
            </a:r>
            <a:r>
              <a:rPr lang="zh-CN" altLang="en-US" dirty="0" smtClean="0">
                <a:latin typeface="Arial" panose="020B0604020202020204" pitchFamily="34" charset="0"/>
              </a:rPr>
              <a:t>所示）。</a:t>
            </a:r>
            <a:endParaRPr lang="en-US" altLang="zh-CN" dirty="0" smtClean="0">
              <a:latin typeface="Arial" panose="020B0604020202020204" pitchFamily="34" charset="0"/>
            </a:endParaRPr>
          </a:p>
          <a:p>
            <a:pPr marL="0" indent="0">
              <a:buNone/>
            </a:pPr>
            <a:r>
              <a:rPr lang="zh-CN" altLang="en-US" dirty="0" smtClean="0">
                <a:latin typeface="Arial" panose="020B0604020202020204" pitchFamily="34" charset="0"/>
              </a:rPr>
              <a:t>对每一个数据库模型，我们提取其超面片图表示形式（如图</a:t>
            </a:r>
            <a:r>
              <a:rPr lang="en-US" altLang="zh-CN" dirty="0" smtClean="0">
                <a:latin typeface="Arial" panose="020B0604020202020204" pitchFamily="34" charset="0"/>
              </a:rPr>
              <a:t>c</a:t>
            </a:r>
            <a:r>
              <a:rPr lang="zh-CN" altLang="en-US" dirty="0" smtClean="0">
                <a:latin typeface="Arial" panose="020B0604020202020204" pitchFamily="34" charset="0"/>
              </a:rPr>
              <a:t>所示）。</a:t>
            </a:r>
            <a:endParaRPr lang="en-US" altLang="zh-CN" dirty="0" smtClean="0">
              <a:latin typeface="Arial" panose="020B0604020202020204" pitchFamily="34" charset="0"/>
            </a:endParaRPr>
          </a:p>
          <a:p>
            <a:pPr marL="0" indent="0">
              <a:buNone/>
            </a:pPr>
            <a:endParaRPr lang="en-US" altLang="zh-CN" dirty="0" smtClean="0">
              <a:latin typeface="Arial" panose="020B0604020202020204" pitchFamily="34" charset="0"/>
            </a:endParaRPr>
          </a:p>
          <a:p>
            <a:pPr marL="0" indent="0">
              <a:buNone/>
            </a:pPr>
            <a:r>
              <a:rPr lang="zh-CN" altLang="en-US" dirty="0" smtClean="0">
                <a:latin typeface="Arial" panose="020B0604020202020204" pitchFamily="34" charset="0"/>
              </a:rPr>
              <a:t>在离线阶段，用户草图通过随机混合</a:t>
            </a:r>
            <a:r>
              <a:rPr lang="en-US" altLang="zh-CN" dirty="0" err="1" smtClean="0">
                <a:latin typeface="Arial" panose="020B0604020202020204" pitchFamily="34" charset="0"/>
              </a:rPr>
              <a:t>kNN</a:t>
            </a:r>
            <a:r>
              <a:rPr lang="zh-CN" altLang="en-US" dirty="0" smtClean="0">
                <a:latin typeface="Arial" panose="020B0604020202020204" pitchFamily="34" charset="0"/>
              </a:rPr>
              <a:t>图搜索得到匹配模型（如图</a:t>
            </a:r>
            <a:r>
              <a:rPr lang="en-US" altLang="zh-CN" dirty="0" smtClean="0">
                <a:latin typeface="Arial" panose="020B0604020202020204" pitchFamily="34" charset="0"/>
              </a:rPr>
              <a:t>f</a:t>
            </a:r>
            <a:r>
              <a:rPr lang="zh-CN" altLang="en-US" dirty="0" smtClean="0">
                <a:latin typeface="Arial" panose="020B0604020202020204" pitchFamily="34" charset="0"/>
              </a:rPr>
              <a:t>所示）。</a:t>
            </a:r>
            <a:endParaRPr lang="en-US" altLang="zh-CN" dirty="0" smtClean="0">
              <a:latin typeface="Arial" panose="020B0604020202020204" pitchFamily="34" charset="0"/>
            </a:endParaRPr>
          </a:p>
          <a:p>
            <a:pPr marL="0" indent="0">
              <a:buNone/>
            </a:pPr>
            <a:r>
              <a:rPr lang="zh-CN" altLang="en-US" dirty="0" smtClean="0">
                <a:latin typeface="Arial" panose="020B0604020202020204" pitchFamily="34" charset="0"/>
              </a:rPr>
              <a:t>接着，我们基于模型的超面片图表示形式，从匹配模型上提取出候选部件（如图</a:t>
            </a:r>
            <a:r>
              <a:rPr lang="en-US" altLang="zh-CN" dirty="0" smtClean="0">
                <a:latin typeface="Arial" panose="020B0604020202020204" pitchFamily="34" charset="0"/>
              </a:rPr>
              <a:t>g</a:t>
            </a:r>
            <a:r>
              <a:rPr lang="zh-CN" altLang="en-US" dirty="0" smtClean="0">
                <a:latin typeface="Arial" panose="020B0604020202020204" pitchFamily="34" charset="0"/>
              </a:rPr>
              <a:t>所示）。</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endParaRPr lang="zh-CN" altLang="en-US" sz="1200" dirty="0" smtClean="0"/>
          </a:p>
          <a:p>
            <a:pPr marL="0" indent="0">
              <a:buNone/>
            </a:pPr>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20</a:t>
            </a:fld>
            <a:endParaRPr lang="en-US" altLang="zh-CN"/>
          </a:p>
        </p:txBody>
      </p:sp>
    </p:spTree>
    <p:extLst>
      <p:ext uri="{BB962C8B-B14F-4D97-AF65-F5344CB8AC3E}">
        <p14:creationId xmlns:p14="http://schemas.microsoft.com/office/powerpoint/2010/main" val="3513741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在运行阶段，在非常多的轮廓线快速搜索出与草图相匹配的轮廓段是个非常困难的问题。</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为了解决该问题，我们提出一种新的数据结构：随机混合</a:t>
            </a:r>
            <a:r>
              <a:rPr lang="en-US" altLang="zh-CN" sz="1200" i="0" kern="1200" dirty="0" err="1" smtClean="0">
                <a:solidFill>
                  <a:schemeClr val="tx1"/>
                </a:solidFill>
                <a:effectLst/>
                <a:latin typeface="Arial" charset="0"/>
                <a:ea typeface="宋体" pitchFamily="2" charset="-122"/>
                <a:cs typeface="+mn-cs"/>
              </a:rPr>
              <a:t>kNN</a:t>
            </a:r>
            <a:r>
              <a:rPr lang="zh-CN" altLang="en-US" sz="1200" i="0" kern="1200" dirty="0" smtClean="0">
                <a:solidFill>
                  <a:schemeClr val="tx1"/>
                </a:solidFill>
                <a:effectLst/>
                <a:latin typeface="Arial" charset="0"/>
                <a:ea typeface="宋体" pitchFamily="2" charset="-122"/>
                <a:cs typeface="+mn-cs"/>
              </a:rPr>
              <a:t>图。</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该图的顶点是数据库模型轮廓。</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但是请注意由于我们面对的是局部匹配，所以一个草图可能与同一轮廓线的不同部分相匹配，如图所示。</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为了反映这一点，我们的</a:t>
            </a:r>
            <a:r>
              <a:rPr lang="en-US" altLang="zh-CN" sz="1200" i="0" kern="1200" dirty="0" err="1" smtClean="0">
                <a:solidFill>
                  <a:schemeClr val="tx1"/>
                </a:solidFill>
                <a:effectLst/>
                <a:latin typeface="Arial" charset="0"/>
                <a:ea typeface="宋体" pitchFamily="2" charset="-122"/>
                <a:cs typeface="+mn-cs"/>
              </a:rPr>
              <a:t>knn</a:t>
            </a:r>
            <a:r>
              <a:rPr lang="zh-CN" altLang="en-US" sz="1200" i="0" kern="1200" dirty="0" smtClean="0">
                <a:solidFill>
                  <a:schemeClr val="tx1"/>
                </a:solidFill>
                <a:effectLst/>
                <a:latin typeface="Arial" charset="0"/>
                <a:ea typeface="宋体" pitchFamily="2" charset="-122"/>
                <a:cs typeface="+mn-cs"/>
              </a:rPr>
              <a:t>图允许一个轮廓</a:t>
            </a:r>
            <a:r>
              <a:rPr lang="zh-CN" altLang="en-US" sz="1200" i="0" kern="1200" baseline="0" dirty="0" smtClean="0">
                <a:solidFill>
                  <a:schemeClr val="tx1"/>
                </a:solidFill>
                <a:effectLst/>
                <a:latin typeface="Arial" charset="0"/>
                <a:ea typeface="宋体" pitchFamily="2" charset="-122"/>
                <a:cs typeface="+mn-cs"/>
              </a:rPr>
              <a:t>线与多组邻居轮廓线相连，每一组邻居对应一个轮廓段。</a:t>
            </a:r>
            <a:endParaRPr lang="en-US" altLang="zh-CN" sz="1200" i="0" kern="1200" baseline="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baseline="0" dirty="0" smtClean="0">
                <a:solidFill>
                  <a:schemeClr val="tx1"/>
                </a:solidFill>
                <a:effectLst/>
                <a:latin typeface="Arial" charset="0"/>
                <a:ea typeface="宋体" pitchFamily="2" charset="-122"/>
                <a:cs typeface="+mn-cs"/>
              </a:rPr>
              <a:t>这一点是我们的</a:t>
            </a:r>
            <a:r>
              <a:rPr lang="en-US" altLang="zh-CN" sz="1200" i="0" kern="1200" baseline="0" dirty="0" err="1" smtClean="0">
                <a:solidFill>
                  <a:schemeClr val="tx1"/>
                </a:solidFill>
                <a:effectLst/>
                <a:latin typeface="Arial" charset="0"/>
                <a:ea typeface="宋体" pitchFamily="2" charset="-122"/>
                <a:cs typeface="+mn-cs"/>
              </a:rPr>
              <a:t>Knn</a:t>
            </a:r>
            <a:r>
              <a:rPr lang="zh-CN" altLang="en-US" sz="1200" i="0" kern="1200" baseline="0" dirty="0" smtClean="0">
                <a:solidFill>
                  <a:schemeClr val="tx1"/>
                </a:solidFill>
                <a:effectLst/>
                <a:latin typeface="Arial" charset="0"/>
                <a:ea typeface="宋体" pitchFamily="2" charset="-122"/>
                <a:cs typeface="+mn-cs"/>
              </a:rPr>
              <a:t>图与标准</a:t>
            </a:r>
            <a:r>
              <a:rPr lang="en-US" altLang="zh-CN" sz="1200" i="0" kern="1200" baseline="0" dirty="0" err="1" smtClean="0">
                <a:solidFill>
                  <a:schemeClr val="tx1"/>
                </a:solidFill>
                <a:effectLst/>
                <a:latin typeface="Arial" charset="0"/>
                <a:ea typeface="宋体" pitchFamily="2" charset="-122"/>
                <a:cs typeface="+mn-cs"/>
              </a:rPr>
              <a:t>knn</a:t>
            </a:r>
            <a:r>
              <a:rPr lang="zh-CN" altLang="en-US" sz="1200" i="0" kern="1200" baseline="0" dirty="0" smtClean="0">
                <a:solidFill>
                  <a:schemeClr val="tx1"/>
                </a:solidFill>
                <a:effectLst/>
                <a:latin typeface="Arial" charset="0"/>
                <a:ea typeface="宋体" pitchFamily="2" charset="-122"/>
                <a:cs typeface="+mn-cs"/>
              </a:rPr>
              <a:t>图的匹别。</a:t>
            </a:r>
            <a:endParaRPr lang="en-US" altLang="zh-CN" sz="1200" i="0" kern="1200" baseline="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a:t>
            </a:r>
            <a:r>
              <a:rPr lang="en-US" altLang="zh-CN" sz="1200" dirty="0" smtClean="0"/>
              <a:t>end]</a:t>
            </a:r>
          </a:p>
          <a:p>
            <a:pPr marL="0" indent="0">
              <a:buNone/>
            </a:pP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21</a:t>
            </a:fld>
            <a:endParaRPr lang="en-US" altLang="zh-CN"/>
          </a:p>
        </p:txBody>
      </p:sp>
    </p:spTree>
    <p:extLst>
      <p:ext uri="{BB962C8B-B14F-4D97-AF65-F5344CB8AC3E}">
        <p14:creationId xmlns:p14="http://schemas.microsoft.com/office/powerpoint/2010/main" val="505898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建立</a:t>
            </a:r>
            <a:r>
              <a:rPr lang="en-US" altLang="zh-CN" sz="1200" dirty="0" smtClean="0"/>
              <a:t>RC-</a:t>
            </a:r>
            <a:r>
              <a:rPr lang="en-US" altLang="zh-CN" sz="1200" dirty="0" err="1" smtClean="0"/>
              <a:t>kNNG</a:t>
            </a:r>
            <a:r>
              <a:rPr lang="zh-CN" altLang="en-US" sz="1200" dirty="0" smtClean="0"/>
              <a:t>的一种方法是任意两个轮廓线的任意两段做匹配。</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这种方法计算量过大。为此，我们采用随机策略近似建立</a:t>
            </a:r>
            <a:r>
              <a:rPr lang="en-US" altLang="zh-CN" sz="1200" dirty="0" smtClean="0"/>
              <a:t>RC-</a:t>
            </a:r>
            <a:r>
              <a:rPr lang="en-US" altLang="zh-CN" sz="1200" dirty="0" err="1" smtClean="0"/>
              <a:t>kNNG</a:t>
            </a:r>
            <a:r>
              <a:rPr lang="zh-CN" altLang="en-US" sz="1200" dirty="0" smtClean="0"/>
              <a:t>。</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如图</a:t>
            </a:r>
            <a:r>
              <a:rPr lang="en-US" altLang="zh-CN" sz="1200" dirty="0" smtClean="0"/>
              <a:t>a</a:t>
            </a:r>
            <a:r>
              <a:rPr lang="zh-CN" altLang="en-US" sz="1200" dirty="0" smtClean="0"/>
              <a:t>所示，我们首先在每一轮廓线上随机采样出一些轮廓段。</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然后，采用多重随机分治策略建立</a:t>
            </a:r>
            <a:r>
              <a:rPr lang="en-US" altLang="zh-CN" sz="1200" dirty="0" smtClean="0"/>
              <a:t>RC-</a:t>
            </a:r>
            <a:r>
              <a:rPr lang="en-US" altLang="zh-CN" sz="1200" dirty="0" err="1" smtClean="0"/>
              <a:t>kNNG</a:t>
            </a:r>
            <a:r>
              <a:rPr lang="zh-CN" altLang="en-US" sz="1200" dirty="0" smtClean="0"/>
              <a:t>，这种方法由另外一篇文章提出。</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建立</a:t>
            </a:r>
            <a:r>
              <a:rPr lang="zh-CN" altLang="en-US" sz="1200" baseline="0" dirty="0" smtClean="0"/>
              <a:t>得到的</a:t>
            </a:r>
            <a:r>
              <a:rPr lang="en-US" altLang="zh-CN" sz="1200" baseline="0" dirty="0" smtClean="0"/>
              <a:t>RC-</a:t>
            </a:r>
            <a:r>
              <a:rPr lang="en-US" altLang="zh-CN" sz="1200" baseline="0" dirty="0" err="1" smtClean="0"/>
              <a:t>kNNG</a:t>
            </a:r>
            <a:r>
              <a:rPr lang="zh-CN" altLang="en-US" sz="1200" baseline="0" dirty="0" smtClean="0"/>
              <a:t>如图</a:t>
            </a:r>
            <a:r>
              <a:rPr lang="en-US" altLang="zh-CN" sz="1200" baseline="0" dirty="0" smtClean="0"/>
              <a:t>b</a:t>
            </a:r>
            <a:r>
              <a:rPr lang="zh-CN" altLang="en-US" sz="1200" baseline="0" dirty="0" smtClean="0"/>
              <a:t>所示。</a:t>
            </a:r>
            <a:endParaRPr lang="en-US" altLang="zh-CN" sz="1200"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baseline="0" dirty="0" smtClean="0"/>
              <a:t>最后，我们在图内采样出一组种子轮廓段（如图</a:t>
            </a:r>
            <a:r>
              <a:rPr lang="en-US" altLang="zh-CN" sz="1200" baseline="0" dirty="0" smtClean="0"/>
              <a:t>c</a:t>
            </a:r>
            <a:r>
              <a:rPr lang="zh-CN" altLang="en-US" sz="1200" baseline="0" dirty="0" smtClean="0"/>
              <a:t>所示）。</a:t>
            </a:r>
            <a:endParaRPr lang="en-US" altLang="zh-CN" sz="1200"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baseline="0" dirty="0" smtClean="0"/>
              <a:t>这些种子轮廓段用于后面的草图匹配。</a:t>
            </a:r>
            <a:endParaRPr lang="en-US" altLang="zh-CN" sz="1200"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i="0" kern="1200" baseline="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baseline="0" dirty="0" smtClean="0">
                <a:solidFill>
                  <a:schemeClr val="tx1"/>
                </a:solidFill>
                <a:effectLst/>
                <a:latin typeface="Arial" charset="0"/>
                <a:ea typeface="宋体" pitchFamily="2" charset="-122"/>
                <a:cs typeface="+mn-cs"/>
              </a:rPr>
              <a:t>用户输入草图，通过</a:t>
            </a:r>
            <a:r>
              <a:rPr lang="en-US" altLang="zh-CN" sz="1200" i="0" kern="1200" baseline="0" dirty="0" smtClean="0">
                <a:solidFill>
                  <a:schemeClr val="tx1"/>
                </a:solidFill>
                <a:effectLst/>
                <a:latin typeface="Arial" charset="0"/>
                <a:ea typeface="宋体" pitchFamily="2" charset="-122"/>
                <a:cs typeface="+mn-cs"/>
              </a:rPr>
              <a:t>RC-</a:t>
            </a:r>
            <a:r>
              <a:rPr lang="en-US" altLang="zh-CN" sz="1200" i="0" kern="1200" baseline="0" dirty="0" err="1" smtClean="0">
                <a:solidFill>
                  <a:schemeClr val="tx1"/>
                </a:solidFill>
                <a:effectLst/>
                <a:latin typeface="Arial" charset="0"/>
                <a:ea typeface="宋体" pitchFamily="2" charset="-122"/>
                <a:cs typeface="+mn-cs"/>
              </a:rPr>
              <a:t>kNNG</a:t>
            </a:r>
            <a:r>
              <a:rPr lang="zh-CN" altLang="en-US" sz="1200" i="0" kern="1200" baseline="0" dirty="0" smtClean="0">
                <a:solidFill>
                  <a:schemeClr val="tx1"/>
                </a:solidFill>
                <a:effectLst/>
                <a:latin typeface="Arial" charset="0"/>
                <a:ea typeface="宋体" pitchFamily="2" charset="-122"/>
                <a:cs typeface="+mn-cs"/>
              </a:rPr>
              <a:t>得到一组匹配轮廓段，近而得到一组匹配模型及其候选部件。</a:t>
            </a:r>
            <a:endParaRPr lang="en-US" altLang="zh-CN" sz="1200" i="0" kern="1200" baseline="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i="0" kern="1200" baseline="0" dirty="0" smtClean="0">
                <a:solidFill>
                  <a:schemeClr val="tx1"/>
                </a:solidFill>
                <a:effectLst/>
                <a:latin typeface="Arial" charset="0"/>
                <a:ea typeface="宋体" pitchFamily="2" charset="-122"/>
                <a:cs typeface="+mn-cs"/>
              </a:rPr>
              <a:t> [</a:t>
            </a:r>
            <a:r>
              <a:rPr lang="en-US" altLang="zh-CN" sz="1200" i="0" kern="1200" baseline="0" dirty="0" smtClean="0">
                <a:solidFill>
                  <a:schemeClr val="tx1"/>
                </a:solidFill>
                <a:effectLst/>
                <a:latin typeface="Arial" charset="0"/>
                <a:ea typeface="宋体" pitchFamily="2" charset="-122"/>
                <a:cs typeface="+mn-cs"/>
              </a:rPr>
              <a:t>end]</a:t>
            </a:r>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22</a:t>
            </a:fld>
            <a:endParaRPr lang="en-US" altLang="zh-CN"/>
          </a:p>
        </p:txBody>
      </p:sp>
    </p:spTree>
    <p:extLst>
      <p:ext uri="{BB962C8B-B14F-4D97-AF65-F5344CB8AC3E}">
        <p14:creationId xmlns:p14="http://schemas.microsoft.com/office/powerpoint/2010/main" val="26093773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用户选择了某一候选部件，我们需要快速并且精确地找到并提取出匹配部件。</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这个过程存在如下技术难点：</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baseline="0" dirty="0" smtClean="0"/>
              <a:t>1. </a:t>
            </a:r>
            <a:r>
              <a:rPr lang="zh-CN" altLang="en-US" sz="1200" baseline="0" dirty="0" smtClean="0"/>
              <a:t>匹配的轮廓段边界非常规或不是某语义部件的边界；如左图所示。</a:t>
            </a:r>
            <a:endParaRPr lang="en-US" altLang="zh-CN" sz="1200"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baseline="0" dirty="0" smtClean="0"/>
              <a:t>2. </a:t>
            </a:r>
            <a:r>
              <a:rPr lang="zh-CN" altLang="en-US" sz="1200" baseline="0" dirty="0" smtClean="0"/>
              <a:t>一个轮廓段可能包含多个语义部件；如右图所示，匹配轮廓段与灯头与脖子相对应。</a:t>
            </a:r>
            <a:endParaRPr lang="en-US" altLang="zh-CN" sz="1200"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baseline="0" dirty="0" smtClean="0"/>
              <a:t>3.  </a:t>
            </a:r>
            <a:r>
              <a:rPr lang="zh-CN" altLang="en-US" sz="1200" baseline="0" dirty="0" smtClean="0"/>
              <a:t>分割部件的步骤足够快，满足用户交互。</a:t>
            </a:r>
            <a:endParaRPr lang="en-US" altLang="zh-CN" sz="1200" dirty="0" smtClean="0"/>
          </a:p>
          <a:p>
            <a:r>
              <a:rPr lang="en-US" altLang="zh-CN" sz="1200" dirty="0" smtClean="0"/>
              <a:t>[</a:t>
            </a:r>
            <a:r>
              <a:rPr lang="en-US" altLang="zh-CN" sz="1200" dirty="0" smtClean="0"/>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23</a:t>
            </a:fld>
            <a:endParaRPr lang="en-US" altLang="zh-CN"/>
          </a:p>
        </p:txBody>
      </p:sp>
    </p:spTree>
    <p:extLst>
      <p:ext uri="{BB962C8B-B14F-4D97-AF65-F5344CB8AC3E}">
        <p14:creationId xmlns:p14="http://schemas.microsoft.com/office/powerpoint/2010/main" val="3483169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b="0" i="0" kern="1200" dirty="0" smtClean="0">
                <a:solidFill>
                  <a:schemeClr val="tx1"/>
                </a:solidFill>
                <a:effectLst/>
                <a:latin typeface="Arial" charset="0"/>
                <a:ea typeface="宋体" pitchFamily="2" charset="-122"/>
                <a:cs typeface="+mn-cs"/>
              </a:rPr>
              <a:t>为了解决如上问题，我们在离线阶段为每个三维模型建立超面片图表示。</a:t>
            </a:r>
            <a:endParaRPr lang="en-US" altLang="zh-CN" sz="1200" b="0" i="0" kern="1200" dirty="0" smtClean="0">
              <a:solidFill>
                <a:schemeClr val="tx1"/>
              </a:solidFill>
              <a:effectLst/>
              <a:latin typeface="Arial" charset="0"/>
              <a:ea typeface="宋体" pitchFamily="2" charset="-122"/>
              <a:cs typeface="+mn-cs"/>
            </a:endParaRPr>
          </a:p>
          <a:p>
            <a:pPr marL="0" indent="0">
              <a:buNone/>
            </a:pP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超面片图是三维模型的离散但细粒度表示形式。</a:t>
            </a: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超面片图的顶点表示一个超面片。</a:t>
            </a: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超面片图的边表示超面片间的空间相邻关系。</a:t>
            </a: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边上的权重表示相邻超面片处于同一模型片断的概率。</a:t>
            </a: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超面片图为把相邻超面片合并成更大面片以表示任意部件提供了先验概率。</a:t>
            </a: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如图所示，是超面片图的建立过程示意图。</a:t>
            </a:r>
            <a:endParaRPr lang="en-US" altLang="zh-CN" sz="1200" b="0" i="0" kern="1200" dirty="0" smtClean="0">
              <a:solidFill>
                <a:schemeClr val="tx1"/>
              </a:solidFill>
              <a:effectLst/>
              <a:latin typeface="Arial" charset="0"/>
              <a:ea typeface="宋体" pitchFamily="2" charset="-122"/>
              <a:cs typeface="+mn-cs"/>
            </a:endParaRPr>
          </a:p>
          <a:p>
            <a:pPr marL="0" indent="0">
              <a:buNone/>
            </a:pPr>
            <a:endParaRPr lang="en-US" altLang="zh-CN" sz="1200" b="0" i="0" kern="1200" dirty="0" smtClean="0">
              <a:solidFill>
                <a:schemeClr val="tx1"/>
              </a:solidFill>
              <a:effectLst/>
              <a:latin typeface="Arial" charset="0"/>
              <a:ea typeface="宋体" pitchFamily="2" charset="-122"/>
              <a:cs typeface="+mn-cs"/>
            </a:endParaRPr>
          </a:p>
          <a:p>
            <a:pPr marL="0" indent="0">
              <a:buNone/>
            </a:pPr>
            <a:r>
              <a:rPr lang="zh-CN" altLang="en-US" sz="1200" b="0" i="0" kern="1200" dirty="0" smtClean="0">
                <a:solidFill>
                  <a:schemeClr val="tx1"/>
                </a:solidFill>
                <a:effectLst/>
                <a:latin typeface="Arial" charset="0"/>
                <a:ea typeface="宋体" pitchFamily="2" charset="-122"/>
                <a:cs typeface="+mn-cs"/>
              </a:rPr>
              <a:t>因此，我们先在超面片图上找到一组相邻超面片做为初始候选部件，然后再优化初始候选部件边界，得到最终候选部件。</a:t>
            </a:r>
            <a:endParaRPr lang="en-US" altLang="zh-CN" sz="1200" b="0" i="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b="0" i="0" dirty="0" smtClean="0"/>
              <a:t>[end]</a:t>
            </a:r>
          </a:p>
          <a:p>
            <a:pPr marL="0" indent="0">
              <a:buNone/>
            </a:pP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24</a:t>
            </a:fld>
            <a:endParaRPr lang="en-US" altLang="zh-CN"/>
          </a:p>
        </p:txBody>
      </p:sp>
    </p:spTree>
    <p:extLst>
      <p:ext uri="{BB962C8B-B14F-4D97-AF65-F5344CB8AC3E}">
        <p14:creationId xmlns:p14="http://schemas.microsoft.com/office/powerpoint/2010/main" val="39701791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i="0" kern="1200" dirty="0" smtClean="0">
                <a:solidFill>
                  <a:schemeClr val="tx1"/>
                </a:solidFill>
                <a:effectLst/>
                <a:latin typeface="Arial" charset="0"/>
                <a:ea typeface="宋体" pitchFamily="2" charset="-122"/>
                <a:cs typeface="+mn-cs"/>
              </a:rPr>
              <a:t>在超面片图层次上的部件提取过程形式化成二值图割问题。其能量函数中第一项表示轮廓段闭包约束：</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即匹配轮廓段端点的连线代表匹配部件的自然边界。因此，部件投影必须尽可能地与这条连线一致。</a:t>
            </a:r>
            <a:endParaRPr lang="en-US" altLang="zh-CN" sz="1200" i="0" kern="1200" dirty="0" smtClean="0">
              <a:solidFill>
                <a:schemeClr val="tx1"/>
              </a:solidFill>
              <a:effectLst/>
              <a:latin typeface="Arial" charset="0"/>
              <a:ea typeface="宋体" pitchFamily="2" charset="-122"/>
              <a:cs typeface="+mn-cs"/>
            </a:endParaRPr>
          </a:p>
          <a:p>
            <a:pPr marL="0" indent="0">
              <a:buNone/>
            </a:pP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P(</a:t>
            </a:r>
            <a:r>
              <a:rPr lang="en-US" altLang="zh-CN" sz="1200" i="0" kern="1200" dirty="0" err="1" smtClean="0">
                <a:solidFill>
                  <a:schemeClr val="tx1"/>
                </a:solidFill>
                <a:effectLst/>
                <a:latin typeface="Arial" charset="0"/>
                <a:ea typeface="宋体" pitchFamily="2" charset="-122"/>
                <a:cs typeface="+mn-cs"/>
              </a:rPr>
              <a:t>i</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是超面片投影在轮廓段闭包内部分的比例。</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25</a:t>
            </a:fld>
            <a:endParaRPr lang="en-US" altLang="zh-CN"/>
          </a:p>
        </p:txBody>
      </p:sp>
    </p:spTree>
    <p:extLst>
      <p:ext uri="{BB962C8B-B14F-4D97-AF65-F5344CB8AC3E}">
        <p14:creationId xmlns:p14="http://schemas.microsoft.com/office/powerpoint/2010/main" val="2547109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i="0" kern="1200" dirty="0" smtClean="0">
                <a:solidFill>
                  <a:schemeClr val="tx1"/>
                </a:solidFill>
                <a:effectLst/>
                <a:latin typeface="Arial" charset="0"/>
                <a:ea typeface="宋体" pitchFamily="2" charset="-122"/>
                <a:cs typeface="+mn-cs"/>
              </a:rPr>
              <a:t>第二个能量项表示超面片共现约束：</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在一次随机分割中，若两个超面片总是出现在同一分割片断中，那么这两个超面片会以很大的概率都包含在或都不包含在同一部件中。</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这是先验知识。</a:t>
            </a:r>
            <a:r>
              <a:rPr lang="en-US" altLang="zh-CN" sz="1200" i="0" kern="1200" dirty="0" err="1" smtClean="0">
                <a:solidFill>
                  <a:schemeClr val="tx1"/>
                </a:solidFill>
                <a:effectLst/>
                <a:latin typeface="Arial" charset="0"/>
                <a:ea typeface="宋体" pitchFamily="2" charset="-122"/>
                <a:cs typeface="+mn-cs"/>
              </a:rPr>
              <a:t>E_ij</a:t>
            </a:r>
            <a:r>
              <a:rPr lang="zh-CN" altLang="en-US" sz="1200" i="0" kern="1200" dirty="0" smtClean="0">
                <a:solidFill>
                  <a:schemeClr val="tx1"/>
                </a:solidFill>
                <a:effectLst/>
                <a:latin typeface="Arial" charset="0"/>
                <a:ea typeface="宋体" pitchFamily="2" charset="-122"/>
                <a:cs typeface="+mn-cs"/>
              </a:rPr>
              <a:t>是边权重。</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a:p>
            <a:pPr marL="0" indent="0">
              <a:buNone/>
            </a:pP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26</a:t>
            </a:fld>
            <a:endParaRPr lang="en-US" altLang="zh-CN"/>
          </a:p>
        </p:txBody>
      </p:sp>
    </p:spTree>
    <p:extLst>
      <p:ext uri="{BB962C8B-B14F-4D97-AF65-F5344CB8AC3E}">
        <p14:creationId xmlns:p14="http://schemas.microsoft.com/office/powerpoint/2010/main" val="2395398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i="0" kern="1200" dirty="0" smtClean="0">
                <a:solidFill>
                  <a:schemeClr val="tx1"/>
                </a:solidFill>
                <a:effectLst/>
                <a:latin typeface="Arial" charset="0"/>
                <a:ea typeface="宋体" pitchFamily="2" charset="-122"/>
                <a:cs typeface="+mn-cs"/>
              </a:rPr>
              <a:t>在得到超面片图层次上的部件后，我们对部件边界做进一步优化。</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第一个能量</a:t>
            </a:r>
            <a:r>
              <a:rPr lang="zh-CN" altLang="en-US" sz="1200" i="0" kern="1200" baseline="0" dirty="0" smtClean="0">
                <a:solidFill>
                  <a:schemeClr val="tx1"/>
                </a:solidFill>
                <a:effectLst/>
                <a:latin typeface="Arial" charset="0"/>
                <a:ea typeface="宋体" pitchFamily="2" charset="-122"/>
                <a:cs typeface="+mn-cs"/>
              </a:rPr>
              <a:t>项表示边界凹陷约束：三维模型上凹陷处通常被视为自然的分割边界。</a:t>
            </a:r>
            <a:endParaRPr lang="en-US" altLang="zh-CN" sz="1200" i="0" kern="1200" baseline="0" dirty="0" smtClean="0">
              <a:solidFill>
                <a:schemeClr val="tx1"/>
              </a:solidFill>
              <a:effectLst/>
              <a:latin typeface="Arial" charset="0"/>
              <a:ea typeface="宋体" pitchFamily="2" charset="-122"/>
              <a:cs typeface="+mn-cs"/>
            </a:endParaRPr>
          </a:p>
          <a:p>
            <a:pPr marL="0" indent="0">
              <a:buNone/>
            </a:pPr>
            <a:r>
              <a:rPr lang="zh-CN" altLang="en-US" sz="1200" i="0" kern="1200" baseline="0" dirty="0" smtClean="0">
                <a:solidFill>
                  <a:schemeClr val="tx1"/>
                </a:solidFill>
                <a:effectLst/>
                <a:latin typeface="Arial" charset="0"/>
                <a:ea typeface="宋体" pitchFamily="2" charset="-122"/>
                <a:cs typeface="+mn-cs"/>
              </a:rPr>
              <a:t>第二个能量项表示边界光滑约束：要避免锯齿状分割边界。</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27</a:t>
            </a:fld>
            <a:endParaRPr lang="en-US" altLang="zh-CN"/>
          </a:p>
        </p:txBody>
      </p:sp>
    </p:spTree>
    <p:extLst>
      <p:ext uri="{BB962C8B-B14F-4D97-AF65-F5344CB8AC3E}">
        <p14:creationId xmlns:p14="http://schemas.microsoft.com/office/powerpoint/2010/main" val="23557276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i="0" dirty="0" smtClean="0"/>
              <a:t>我们方法的一个应用是草图驱动的组合式造型。</a:t>
            </a:r>
            <a:endParaRPr lang="en-US" altLang="zh-CN" sz="1200" i="0" dirty="0" smtClean="0"/>
          </a:p>
          <a:p>
            <a:pPr marL="0" indent="0">
              <a:buNone/>
            </a:pPr>
            <a:r>
              <a:rPr lang="zh-CN" altLang="en-US" sz="1200" i="0" dirty="0" smtClean="0"/>
              <a:t>在每张子图内，左侧是建模结果，右侧是草图及用户选择的部件。</a:t>
            </a:r>
            <a:endParaRPr lang="en-US" altLang="zh-CN" sz="1200" i="0" dirty="0" smtClean="0"/>
          </a:p>
          <a:p>
            <a:pPr marL="0" indent="0">
              <a:buNone/>
            </a:pPr>
            <a:r>
              <a:rPr lang="zh-CN" altLang="en-US" sz="1200" i="0" kern="1200" dirty="0" smtClean="0">
                <a:solidFill>
                  <a:schemeClr val="tx1"/>
                </a:solidFill>
                <a:effectLst/>
                <a:latin typeface="Arial" charset="0"/>
                <a:ea typeface="宋体" pitchFamily="2" charset="-122"/>
                <a:cs typeface="+mn-cs"/>
              </a:rPr>
              <a:t>可以发现，我们方法建模结果可以由非常规部件构成。</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zh-CN" altLang="en-US" i="0"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28</a:t>
            </a:fld>
            <a:endParaRPr lang="en-US" altLang="zh-CN"/>
          </a:p>
        </p:txBody>
      </p:sp>
    </p:spTree>
    <p:extLst>
      <p:ext uri="{BB962C8B-B14F-4D97-AF65-F5344CB8AC3E}">
        <p14:creationId xmlns:p14="http://schemas.microsoft.com/office/powerpoint/2010/main" val="7349020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zh-CN" altLang="en-US" sz="1200" i="0" kern="1200" dirty="0" smtClean="0">
                <a:solidFill>
                  <a:schemeClr val="tx1"/>
                </a:solidFill>
                <a:effectLst/>
                <a:latin typeface="Arial" charset="0"/>
                <a:ea typeface="宋体" pitchFamily="2" charset="-122"/>
                <a:cs typeface="+mn-cs"/>
              </a:rPr>
              <a:t>本图对比了我们方法与预分割方法。</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输入同样的草图，我们方法的结果在下栏，预分割方法在上栏。</a:t>
            </a:r>
            <a:endParaRPr lang="en-US" altLang="zh-CN" sz="1200" i="0" kern="1200" dirty="0" smtClean="0">
              <a:solidFill>
                <a:schemeClr val="tx1"/>
              </a:solidFill>
              <a:effectLst/>
              <a:latin typeface="Arial" charset="0"/>
              <a:ea typeface="宋体" pitchFamily="2" charset="-122"/>
              <a:cs typeface="+mn-cs"/>
            </a:endParaRPr>
          </a:p>
          <a:p>
            <a:pPr marL="0" indent="0">
              <a:buNone/>
            </a:pPr>
            <a:r>
              <a:rPr lang="zh-CN" altLang="en-US" sz="1200" i="0" kern="1200" dirty="0" smtClean="0">
                <a:solidFill>
                  <a:schemeClr val="tx1"/>
                </a:solidFill>
                <a:effectLst/>
                <a:latin typeface="Arial" charset="0"/>
                <a:ea typeface="宋体" pitchFamily="2" charset="-122"/>
                <a:cs typeface="+mn-cs"/>
              </a:rPr>
              <a:t>尤其注意虚线框框住的模型，预分割方法只能在数据库内搜索与草图最相似的部件，而我们的方法是在模型上提取与草图最相似的部件。</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29</a:t>
            </a:fld>
            <a:endParaRPr lang="en-US" altLang="zh-CN"/>
          </a:p>
        </p:txBody>
      </p:sp>
    </p:spTree>
    <p:extLst>
      <p:ext uri="{BB962C8B-B14F-4D97-AF65-F5344CB8AC3E}">
        <p14:creationId xmlns:p14="http://schemas.microsoft.com/office/powerpoint/2010/main" val="2009829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在三维影视特效、计算机动画及电子游戏中，三维场景及三维角色模型是必不可少的部分。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如图所示，左侧是科幻电影阿凡达剧照纳美人及其坐骑伊卡兰，中间是</a:t>
            </a:r>
            <a:r>
              <a:rPr lang="en-US" altLang="zh-CN" sz="1200" i="0" kern="1200" dirty="0" smtClean="0">
                <a:solidFill>
                  <a:schemeClr val="tx1"/>
                </a:solidFill>
                <a:effectLst/>
                <a:latin typeface="Arial" charset="0"/>
                <a:ea typeface="宋体" pitchFamily="2" charset="-122"/>
                <a:cs typeface="+mn-cs"/>
              </a:rPr>
              <a:t>3D</a:t>
            </a:r>
            <a:r>
              <a:rPr lang="zh-CN" altLang="en-US" sz="1200" i="0" kern="1200" dirty="0" smtClean="0">
                <a:solidFill>
                  <a:schemeClr val="tx1"/>
                </a:solidFill>
                <a:effectLst/>
                <a:latin typeface="Arial" charset="0"/>
                <a:ea typeface="宋体" pitchFamily="2" charset="-122"/>
                <a:cs typeface="+mn-cs"/>
              </a:rPr>
              <a:t>动画片</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怪兽大学</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里的人物角色，右侧是著名电子游戏</a:t>
            </a:r>
            <a:r>
              <a:rPr lang="en-US" altLang="zh-CN" sz="1200" i="0" kern="1200" dirty="0" err="1" smtClean="0">
                <a:solidFill>
                  <a:schemeClr val="tx1"/>
                </a:solidFill>
                <a:effectLst/>
                <a:latin typeface="Arial" charset="0"/>
                <a:ea typeface="宋体" pitchFamily="2" charset="-122"/>
                <a:cs typeface="+mn-cs"/>
              </a:rPr>
              <a:t>Dota</a:t>
            </a:r>
            <a:r>
              <a:rPr lang="zh-CN" altLang="en-US" sz="1200" i="0" kern="1200" dirty="0" smtClean="0">
                <a:solidFill>
                  <a:schemeClr val="tx1"/>
                </a:solidFill>
                <a:effectLst/>
                <a:latin typeface="Arial" charset="0"/>
                <a:ea typeface="宋体" pitchFamily="2" charset="-122"/>
                <a:cs typeface="+mn-cs"/>
              </a:rPr>
              <a:t>场景及其人物角色。</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现有大量的商业造型系统，可以满足各种造型需求，比如，造型及特效工具</a:t>
            </a:r>
            <a:r>
              <a:rPr lang="en-US" altLang="zh-CN" sz="1200" i="0" kern="1200" dirty="0" smtClean="0">
                <a:solidFill>
                  <a:schemeClr val="tx1"/>
                </a:solidFill>
                <a:effectLst/>
                <a:latin typeface="Arial" charset="0"/>
                <a:ea typeface="宋体" pitchFamily="2" charset="-122"/>
                <a:cs typeface="+mn-cs"/>
              </a:rPr>
              <a:t>Maya</a:t>
            </a:r>
            <a:r>
              <a:rPr lang="zh-CN" altLang="en-US"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3D Max</a:t>
            </a:r>
            <a:r>
              <a:rPr lang="zh-CN" altLang="en-US" sz="1200" i="0" kern="1200" dirty="0" smtClean="0">
                <a:solidFill>
                  <a:schemeClr val="tx1"/>
                </a:solidFill>
                <a:effectLst/>
                <a:latin typeface="Arial" charset="0"/>
                <a:ea typeface="宋体" pitchFamily="2" charset="-122"/>
                <a:cs typeface="+mn-cs"/>
              </a:rPr>
              <a:t>等，</a:t>
            </a:r>
            <a:r>
              <a:rPr lang="en-US" altLang="zh-CN" sz="1200" i="0" kern="1200" baseline="0" dirty="0" smtClean="0">
                <a:solidFill>
                  <a:schemeClr val="tx1"/>
                </a:solidFill>
                <a:effectLst/>
                <a:latin typeface="Arial" charset="0"/>
                <a:ea typeface="宋体" pitchFamily="2" charset="-122"/>
                <a:cs typeface="+mn-cs"/>
              </a:rPr>
              <a:t>UV</a:t>
            </a:r>
            <a:r>
              <a:rPr lang="zh-CN" altLang="en-US" sz="1200" i="0" kern="1200" baseline="0" dirty="0" smtClean="0">
                <a:solidFill>
                  <a:schemeClr val="tx1"/>
                </a:solidFill>
                <a:effectLst/>
                <a:latin typeface="Arial" charset="0"/>
                <a:ea typeface="宋体" pitchFamily="2" charset="-122"/>
                <a:cs typeface="+mn-cs"/>
              </a:rPr>
              <a:t>编辑工具</a:t>
            </a:r>
            <a:r>
              <a:rPr lang="en-US" altLang="zh-CN" sz="1200" i="0" kern="1200" baseline="0" dirty="0" err="1" smtClean="0">
                <a:solidFill>
                  <a:schemeClr val="tx1"/>
                </a:solidFill>
                <a:effectLst/>
                <a:latin typeface="Arial" charset="0"/>
                <a:ea typeface="宋体" pitchFamily="2" charset="-122"/>
                <a:cs typeface="+mn-cs"/>
              </a:rPr>
              <a:t>UVLayout</a:t>
            </a:r>
            <a:r>
              <a:rPr lang="zh-CN" altLang="en-US" sz="1200" i="0" kern="1200" baseline="0" dirty="0" smtClean="0">
                <a:solidFill>
                  <a:schemeClr val="tx1"/>
                </a:solidFill>
                <a:effectLst/>
                <a:latin typeface="Arial" charset="0"/>
                <a:ea typeface="宋体" pitchFamily="2" charset="-122"/>
                <a:cs typeface="+mn-cs"/>
              </a:rPr>
              <a:t>等，细节雕刻工具</a:t>
            </a:r>
            <a:r>
              <a:rPr lang="en-US" altLang="zh-CN" sz="1200" i="0" kern="1200" baseline="0" dirty="0" err="1" smtClean="0">
                <a:solidFill>
                  <a:schemeClr val="tx1"/>
                </a:solidFill>
                <a:effectLst/>
                <a:latin typeface="Arial" charset="0"/>
                <a:ea typeface="宋体" pitchFamily="2" charset="-122"/>
                <a:cs typeface="+mn-cs"/>
              </a:rPr>
              <a:t>ZBrush</a:t>
            </a:r>
            <a:r>
              <a:rPr lang="zh-CN" altLang="en-US" sz="1200" i="0" kern="1200" baseline="0" dirty="0" smtClean="0">
                <a:solidFill>
                  <a:schemeClr val="tx1"/>
                </a:solidFill>
                <a:effectLst/>
                <a:latin typeface="Arial" charset="0"/>
                <a:ea typeface="宋体" pitchFamily="2" charset="-122"/>
                <a:cs typeface="+mn-cs"/>
              </a:rPr>
              <a:t>等。</a:t>
            </a:r>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但这些系统非常复杂，难以掌握，更多地局限于专业人员使用。</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3</a:t>
            </a:fld>
            <a:endParaRPr lang="en-US" altLang="zh-CN"/>
          </a:p>
        </p:txBody>
      </p:sp>
    </p:spTree>
    <p:extLst>
      <p:ext uri="{BB962C8B-B14F-4D97-AF65-F5344CB8AC3E}">
        <p14:creationId xmlns:p14="http://schemas.microsoft.com/office/powerpoint/2010/main" val="3181807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a:t>
            </a:r>
            <a:r>
              <a:rPr lang="zh-CN" altLang="en-US" dirty="0" smtClean="0">
                <a:latin typeface="Arial" panose="020B0604020202020204" pitchFamily="34" charset="0"/>
              </a:rPr>
              <a:t>，介绍我们的第二个研究</a:t>
            </a:r>
            <a:r>
              <a:rPr lang="zh-CN" altLang="en-US" dirty="0" smtClean="0">
                <a:latin typeface="Arial" panose="020B0604020202020204" pitchFamily="34" charset="0"/>
              </a:rPr>
              <a:t>工作：</a:t>
            </a:r>
            <a:r>
              <a:rPr lang="zh-CN" altLang="en-US" b="1" dirty="0" smtClean="0">
                <a:solidFill>
                  <a:srgbClr val="FF0000"/>
                </a:solidFill>
              </a:rPr>
              <a:t>创造力支持的三维虚拟生物造型</a:t>
            </a:r>
            <a:r>
              <a:rPr lang="zh-CN" altLang="en-US" b="0" dirty="0" smtClean="0">
                <a:solidFill>
                  <a:srgbClr val="FF0000"/>
                </a:solidFill>
              </a:rPr>
              <a:t>。</a:t>
            </a:r>
            <a:endParaRPr lang="en-US" altLang="zh-CN" b="1"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30</a:t>
            </a:fld>
            <a:endParaRPr lang="en-US" altLang="zh-CN"/>
          </a:p>
        </p:txBody>
      </p:sp>
    </p:spTree>
    <p:extLst>
      <p:ext uri="{BB962C8B-B14F-4D97-AF65-F5344CB8AC3E}">
        <p14:creationId xmlns:p14="http://schemas.microsoft.com/office/powerpoint/2010/main" val="7470074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具有奇异结构的虚拟生物在电子游戏与电影中非常常见。其设计与建模需要想像力与创造力。</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31</a:t>
            </a:fld>
            <a:endParaRPr lang="en-US" altLang="zh-CN"/>
          </a:p>
        </p:txBody>
      </p:sp>
    </p:spTree>
    <p:extLst>
      <p:ext uri="{BB962C8B-B14F-4D97-AF65-F5344CB8AC3E}">
        <p14:creationId xmlns:p14="http://schemas.microsoft.com/office/powerpoint/2010/main" val="3283256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在需要大量多样的结构奇异的虚拟生物模型的情况下，设计与建模变得尤其困难。</a:t>
            </a:r>
            <a:endParaRPr lang="en-US" altLang="zh-CN" dirty="0" smtClean="0">
              <a:latin typeface="Arial" panose="020B0604020202020204" pitchFamily="34" charset="0"/>
            </a:endParaRPr>
          </a:p>
          <a:p>
            <a:r>
              <a:rPr lang="zh-CN" altLang="en-US" dirty="0" smtClean="0">
                <a:latin typeface="Arial" panose="020B0604020202020204" pitchFamily="34" charset="0"/>
              </a:rPr>
              <a:t>如图所示，是电子游戏</a:t>
            </a:r>
            <a:r>
              <a:rPr lang="en-US" altLang="zh-CN" dirty="0" smtClean="0">
                <a:latin typeface="Arial" panose="020B0604020202020204" pitchFamily="34" charset="0"/>
              </a:rPr>
              <a:t>Dota2</a:t>
            </a:r>
            <a:r>
              <a:rPr lang="zh-CN" altLang="en-US" dirty="0" smtClean="0">
                <a:latin typeface="Arial" panose="020B0604020202020204" pitchFamily="34" charset="0"/>
              </a:rPr>
              <a:t>的部分角色，可以看到角色的拓扑结构非常奇异并各不相同，双头龙，双尾巴，多对翅膀，两个头，半人马型，等。</a:t>
            </a:r>
            <a:endParaRPr lang="en-US" altLang="zh-CN" dirty="0" smtClean="0">
              <a:latin typeface="Arial" panose="020B0604020202020204" pitchFamily="34" charset="0"/>
            </a:endParaRPr>
          </a:p>
          <a:p>
            <a:r>
              <a:rPr lang="zh-CN" altLang="en-US" dirty="0" smtClean="0">
                <a:latin typeface="Arial" panose="020B0604020202020204" pitchFamily="34" charset="0"/>
              </a:rPr>
              <a:t>当前，这个游戏有约</a:t>
            </a:r>
            <a:r>
              <a:rPr lang="en-US" altLang="zh-CN" dirty="0" smtClean="0">
                <a:latin typeface="Arial" panose="020B0604020202020204" pitchFamily="34" charset="0"/>
              </a:rPr>
              <a:t>120</a:t>
            </a:r>
            <a:r>
              <a:rPr lang="zh-CN" altLang="en-US" dirty="0" smtClean="0">
                <a:latin typeface="Arial" panose="020B0604020202020204" pitchFamily="34" charset="0"/>
              </a:rPr>
              <a:t>个各不相同的怪物角色，并且不断有新的怪物角色加进来。</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32</a:t>
            </a:fld>
            <a:endParaRPr lang="en-US" altLang="zh-CN"/>
          </a:p>
        </p:txBody>
      </p:sp>
    </p:spTree>
    <p:extLst>
      <p:ext uri="{BB962C8B-B14F-4D97-AF65-F5344CB8AC3E}">
        <p14:creationId xmlns:p14="http://schemas.microsoft.com/office/powerpoint/2010/main" val="7420336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在这项研究工作中，我们</a:t>
            </a:r>
            <a:r>
              <a:rPr lang="zh-CN" altLang="en-US" dirty="0" smtClean="0">
                <a:latin typeface="Arial" panose="020B0604020202020204" pitchFamily="34" charset="0"/>
              </a:rPr>
              <a:t>提出一个创造力支持的过程式造型系统，快速创造</a:t>
            </a:r>
            <a:r>
              <a:rPr lang="zh-CN" altLang="en-US" dirty="0" smtClean="0">
                <a:latin typeface="Arial" panose="020B0604020202020204" pitchFamily="34" charset="0"/>
              </a:rPr>
              <a:t>出一代</a:t>
            </a:r>
            <a:r>
              <a:rPr lang="zh-CN" altLang="en-US" dirty="0" smtClean="0">
                <a:latin typeface="Arial" panose="020B0604020202020204" pitchFamily="34" charset="0"/>
              </a:rPr>
              <a:t>代多样的结构奇异的虚拟生物模型，做为对艺术家的提示，辅助其设计与造型</a:t>
            </a:r>
            <a:r>
              <a:rPr lang="zh-CN" altLang="en-US" dirty="0" smtClean="0">
                <a:latin typeface="Arial" panose="020B0604020202020204" pitchFamily="34" charset="0"/>
              </a:rPr>
              <a:t>。</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在预处理阶段，我们对每一个数据库模型做分割标记，提取部件对称信息。</a:t>
            </a:r>
            <a:endParaRPr lang="en-US" altLang="zh-CN" dirty="0" smtClean="0">
              <a:latin typeface="Arial" panose="020B0604020202020204" pitchFamily="34" charset="0"/>
            </a:endParaRPr>
          </a:p>
          <a:p>
            <a:r>
              <a:rPr lang="zh-CN" altLang="en-US" dirty="0" smtClean="0">
                <a:latin typeface="Arial" panose="020B0604020202020204" pitchFamily="34" charset="0"/>
              </a:rPr>
              <a:t>在进化阶段，用户从数据库内选择若干模型做为第一代，通过我们的生物语法（</a:t>
            </a:r>
            <a:r>
              <a:rPr lang="en-US" altLang="zh-CN" dirty="0" smtClean="0">
                <a:latin typeface="Arial" panose="020B0604020202020204" pitchFamily="34" charset="0"/>
              </a:rPr>
              <a:t>creature grammar</a:t>
            </a:r>
            <a:r>
              <a:rPr lang="zh-CN" altLang="en-US" dirty="0" smtClean="0">
                <a:latin typeface="Arial" panose="020B0604020202020204" pitchFamily="34" charset="0"/>
              </a:rPr>
              <a:t>）进化得到一组组多样的结构奇异的怪物模型，</a:t>
            </a:r>
            <a:endParaRPr lang="en-US" altLang="zh-CN" dirty="0" smtClean="0">
              <a:latin typeface="Arial" panose="020B0604020202020204" pitchFamily="34" charset="0"/>
            </a:endParaRPr>
          </a:p>
          <a:p>
            <a:r>
              <a:rPr lang="zh-CN" altLang="en-US" dirty="0" smtClean="0">
                <a:latin typeface="Arial" panose="020B0604020202020204" pitchFamily="34" charset="0"/>
              </a:rPr>
              <a:t>用户选择满意的模型做为新一代，该过程不断重复，直至用户满意。</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我们来看一组模型进化的例子。</a:t>
            </a:r>
            <a:endParaRPr lang="en-US" altLang="zh-CN" dirty="0" smtClean="0">
              <a:latin typeface="Arial" panose="020B0604020202020204" pitchFamily="34" charset="0"/>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33</a:t>
            </a:fld>
            <a:endParaRPr lang="en-US" altLang="zh-CN"/>
          </a:p>
        </p:txBody>
      </p:sp>
    </p:spTree>
    <p:extLst>
      <p:ext uri="{BB962C8B-B14F-4D97-AF65-F5344CB8AC3E}">
        <p14:creationId xmlns:p14="http://schemas.microsoft.com/office/powerpoint/2010/main" val="20629378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本文的</a:t>
            </a:r>
            <a:r>
              <a:rPr lang="zh-CN" altLang="en-US" dirty="0" smtClean="0">
                <a:latin typeface="Arial" panose="020B0604020202020204" pitchFamily="34" charset="0"/>
              </a:rPr>
              <a:t>核心是生物</a:t>
            </a:r>
            <a:r>
              <a:rPr lang="zh-CN" altLang="en-US" dirty="0" smtClean="0">
                <a:latin typeface="Arial" panose="020B0604020202020204" pitchFamily="34" charset="0"/>
              </a:rPr>
              <a:t>语法，一种针对虚拟生物造型而特化的形状语法。</a:t>
            </a:r>
            <a:endParaRPr lang="en-US" altLang="zh-CN" dirty="0" smtClean="0">
              <a:latin typeface="Arial" panose="020B0604020202020204" pitchFamily="34" charset="0"/>
            </a:endParaRPr>
          </a:p>
          <a:p>
            <a:r>
              <a:rPr lang="zh-CN" altLang="en-US" dirty="0" smtClean="0">
                <a:latin typeface="Arial" panose="020B0604020202020204" pitchFamily="34" charset="0"/>
              </a:rPr>
              <a:t>其设计目标是：产生拓扑结构奇异的模型，且保持生物的语义约束（部件间相邻关系，对称关系，数目约束等）。</a:t>
            </a:r>
            <a:endParaRPr lang="en-US" altLang="zh-CN" dirty="0" smtClean="0">
              <a:latin typeface="Arial" panose="020B0604020202020204" pitchFamily="34" charset="0"/>
            </a:endParaRPr>
          </a:p>
          <a:p>
            <a:r>
              <a:rPr lang="zh-CN" altLang="en-US" dirty="0" smtClean="0">
                <a:latin typeface="Arial" panose="020B0604020202020204" pitchFamily="34" charset="0"/>
              </a:rPr>
              <a:t>其最核心构成部分是</a:t>
            </a:r>
            <a:r>
              <a:rPr lang="en-US" altLang="zh-CN" dirty="0" smtClean="0">
                <a:latin typeface="Arial" panose="020B0604020202020204" pitchFamily="34" charset="0"/>
              </a:rPr>
              <a:t>4</a:t>
            </a:r>
            <a:r>
              <a:rPr lang="zh-CN" altLang="en-US" dirty="0" smtClean="0">
                <a:latin typeface="Arial" panose="020B0604020202020204" pitchFamily="34" charset="0"/>
              </a:rPr>
              <a:t>类上下文有关的结构变异规则</a:t>
            </a:r>
            <a:r>
              <a:rPr lang="zh-CN" altLang="en-US" dirty="0" smtClean="0">
                <a:latin typeface="Arial" panose="020B0604020202020204" pitchFamily="34" charset="0"/>
              </a:rPr>
              <a:t>。</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接下来给出一个例子，直观地展示</a:t>
            </a:r>
            <a:r>
              <a:rPr lang="en-US" altLang="zh-CN" dirty="0" smtClean="0">
                <a:latin typeface="Arial" panose="020B0604020202020204" pitchFamily="34" charset="0"/>
              </a:rPr>
              <a:t>4</a:t>
            </a:r>
            <a:r>
              <a:rPr lang="zh-CN" altLang="en-US" dirty="0" smtClean="0">
                <a:latin typeface="Arial" panose="020B0604020202020204" pitchFamily="34" charset="0"/>
              </a:rPr>
              <a:t>种规则产生怪物模型的过程。</a:t>
            </a: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34</a:t>
            </a:fld>
            <a:endParaRPr lang="en-US" altLang="zh-CN"/>
          </a:p>
        </p:txBody>
      </p:sp>
    </p:spTree>
    <p:extLst>
      <p:ext uri="{BB962C8B-B14F-4D97-AF65-F5344CB8AC3E}">
        <p14:creationId xmlns:p14="http://schemas.microsoft.com/office/powerpoint/2010/main" val="3304189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我们与</a:t>
            </a:r>
            <a:r>
              <a:rPr lang="en-US" altLang="zh-CN" dirty="0" smtClean="0">
                <a:latin typeface="Arial" panose="020B0604020202020204" pitchFamily="34" charset="0"/>
              </a:rPr>
              <a:t>2012</a:t>
            </a:r>
            <a:r>
              <a:rPr lang="zh-CN" altLang="en-US" dirty="0" smtClean="0">
                <a:latin typeface="Arial" panose="020B0604020202020204" pitchFamily="34" charset="0"/>
              </a:rPr>
              <a:t>年的</a:t>
            </a:r>
            <a:r>
              <a:rPr lang="en-US" altLang="zh-CN" dirty="0" smtClean="0">
                <a:latin typeface="Arial" panose="020B0604020202020204" pitchFamily="34" charset="0"/>
              </a:rPr>
              <a:t>SG</a:t>
            </a:r>
            <a:r>
              <a:rPr lang="zh-CN" altLang="en-US" dirty="0" smtClean="0">
                <a:latin typeface="Arial" panose="020B0604020202020204" pitchFamily="34" charset="0"/>
              </a:rPr>
              <a:t>文章做了对比，左栏是我们技术的结果，右栏是</a:t>
            </a:r>
            <a:r>
              <a:rPr lang="en-US" altLang="zh-CN" dirty="0" smtClean="0">
                <a:latin typeface="Arial" panose="020B0604020202020204" pitchFamily="34" charset="0"/>
              </a:rPr>
              <a:t>SG</a:t>
            </a:r>
            <a:r>
              <a:rPr lang="zh-CN" altLang="en-US" dirty="0" smtClean="0">
                <a:latin typeface="Arial" panose="020B0604020202020204" pitchFamily="34" charset="0"/>
              </a:rPr>
              <a:t>文章的结果。</a:t>
            </a:r>
            <a:endParaRPr lang="en-US" altLang="zh-CN" dirty="0" smtClean="0">
              <a:latin typeface="Arial" panose="020B0604020202020204" pitchFamily="34" charset="0"/>
            </a:endParaRPr>
          </a:p>
          <a:p>
            <a:r>
              <a:rPr lang="zh-CN" altLang="en-US" dirty="0" smtClean="0">
                <a:latin typeface="Arial" panose="020B0604020202020204" pitchFamily="34" charset="0"/>
              </a:rPr>
              <a:t>输入相同的模型，我们的技术可以产生出大量的结构奇异的虚拟生物</a:t>
            </a:r>
            <a:r>
              <a:rPr lang="zh-CN" altLang="en-US" dirty="0" smtClean="0">
                <a:latin typeface="Arial" panose="020B0604020202020204" pitchFamily="34" charset="0"/>
              </a:rPr>
              <a:t>模型。</a:t>
            </a:r>
            <a:endParaRPr lang="en-US" altLang="zh-CN" dirty="0" smtClean="0">
              <a:latin typeface="Arial" panose="020B0604020202020204" pitchFamily="34" charset="0"/>
            </a:endParaRPr>
          </a:p>
          <a:p>
            <a:r>
              <a:rPr lang="zh-CN" altLang="en-US" dirty="0" smtClean="0">
                <a:latin typeface="Arial" panose="020B0604020202020204" pitchFamily="34" charset="0"/>
              </a:rPr>
              <a:t>然而</a:t>
            </a:r>
            <a:r>
              <a:rPr lang="zh-CN" altLang="en-US" dirty="0" smtClean="0">
                <a:latin typeface="Arial" panose="020B0604020202020204" pitchFamily="34" charset="0"/>
              </a:rPr>
              <a:t>，</a:t>
            </a:r>
            <a:r>
              <a:rPr lang="en-US" altLang="zh-CN" dirty="0" smtClean="0">
                <a:latin typeface="Arial" panose="020B0604020202020204" pitchFamily="34" charset="0"/>
              </a:rPr>
              <a:t>F&amp;D</a:t>
            </a:r>
            <a:r>
              <a:rPr lang="zh-CN" altLang="en-US" dirty="0" smtClean="0">
                <a:latin typeface="Arial" panose="020B0604020202020204" pitchFamily="34" charset="0"/>
              </a:rPr>
              <a:t>仅可通过交换组件产生新模型，结果非常局限。</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35</a:t>
            </a:fld>
            <a:endParaRPr lang="en-US" altLang="zh-CN"/>
          </a:p>
        </p:txBody>
      </p:sp>
    </p:spTree>
    <p:extLst>
      <p:ext uri="{BB962C8B-B14F-4D97-AF65-F5344CB8AC3E}">
        <p14:creationId xmlns:p14="http://schemas.microsoft.com/office/powerpoint/2010/main" val="28857957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接下来，进入第三</a:t>
            </a:r>
            <a:r>
              <a:rPr lang="zh-CN" altLang="en-US" dirty="0" smtClean="0">
                <a:latin typeface="Arial" panose="020B0604020202020204" pitchFamily="34" charset="0"/>
              </a:rPr>
              <a:t>个研究</a:t>
            </a:r>
            <a:r>
              <a:rPr lang="zh-CN" altLang="en-US" b="0" dirty="0" smtClean="0">
                <a:latin typeface="Arial" panose="020B0604020202020204" pitchFamily="34" charset="0"/>
              </a:rPr>
              <a:t>工作：</a:t>
            </a:r>
            <a:r>
              <a:rPr lang="zh-CN" altLang="en-US" b="0" dirty="0" smtClean="0">
                <a:solidFill>
                  <a:srgbClr val="FF0000"/>
                </a:solidFill>
              </a:rPr>
              <a:t>针对创意角色模型的蒙皮与三维制造。</a:t>
            </a:r>
            <a:endParaRPr lang="en-US" altLang="zh-CN" b="0"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36</a:t>
            </a:fld>
            <a:endParaRPr lang="en-US" altLang="zh-CN"/>
          </a:p>
        </p:txBody>
      </p:sp>
    </p:spTree>
    <p:extLst>
      <p:ext uri="{BB962C8B-B14F-4D97-AF65-F5344CB8AC3E}">
        <p14:creationId xmlns:p14="http://schemas.microsoft.com/office/powerpoint/2010/main" val="14975007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正如前面提到的</a:t>
            </a:r>
            <a:r>
              <a:rPr lang="zh-CN" altLang="en-US" sz="1200" i="0" kern="1200" dirty="0" smtClean="0">
                <a:solidFill>
                  <a:schemeClr val="tx1"/>
                </a:solidFill>
                <a:effectLst/>
                <a:latin typeface="Arial" charset="0"/>
                <a:ea typeface="宋体" pitchFamily="2" charset="-122"/>
                <a:cs typeface="+mn-cs"/>
              </a:rPr>
              <a:t>，现有的创造力支持的造型技术针对造型静止模型设计，</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虽然，现有技术</a:t>
            </a:r>
            <a:r>
              <a:rPr lang="en-US" altLang="zh-CN" sz="1200" i="0" kern="1200" dirty="0" err="1" smtClean="0">
                <a:solidFill>
                  <a:schemeClr val="tx1"/>
                </a:solidFill>
                <a:effectLst/>
                <a:latin typeface="Arial" charset="0"/>
                <a:ea typeface="宋体" pitchFamily="2" charset="-122"/>
                <a:cs typeface="+mn-cs"/>
              </a:rPr>
              <a:t>RigMesh</a:t>
            </a:r>
            <a:r>
              <a:rPr lang="zh-CN" altLang="en-US" sz="1200" i="0" kern="1200" dirty="0" smtClean="0">
                <a:solidFill>
                  <a:schemeClr val="tx1"/>
                </a:solidFill>
                <a:effectLst/>
                <a:latin typeface="Arial" charset="0"/>
                <a:ea typeface="宋体" pitchFamily="2" charset="-122"/>
                <a:cs typeface="+mn-cs"/>
              </a:rPr>
              <a:t>将蒙皮与基于草图的造型结合到统一的框架中，但在创造力支持的造型背景下，尚无相关工作。</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在该项工作中，我们将蒙皮，动画编辑与三维打印融合到统一的框架中。</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37</a:t>
            </a:fld>
            <a:endParaRPr lang="en-US" altLang="zh-CN"/>
          </a:p>
        </p:txBody>
      </p:sp>
    </p:spTree>
    <p:extLst>
      <p:ext uri="{BB962C8B-B14F-4D97-AF65-F5344CB8AC3E}">
        <p14:creationId xmlns:p14="http://schemas.microsoft.com/office/powerpoint/2010/main" val="1610852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这是我们方法的流程图。</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a:t>
            </a:r>
            <a:r>
              <a:rPr lang="zh-CN" altLang="en-US" sz="1200" i="0" kern="1200" dirty="0" smtClean="0">
                <a:solidFill>
                  <a:schemeClr val="tx1"/>
                </a:solidFill>
                <a:effectLst/>
                <a:latin typeface="Arial" charset="0"/>
                <a:ea typeface="宋体" pitchFamily="2" charset="-122"/>
                <a:cs typeface="+mn-cs"/>
              </a:rPr>
              <a:t>这篇文章中，我们提出针对创意角色模型的蒙皮与三维制造技术。该技术</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将创造力支持的造型，三维打印分析与骨架绑定融合在一个框架中，极大地方便</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了用户的创造性造型过程。如图 </a:t>
            </a:r>
            <a:r>
              <a:rPr lang="en-US" altLang="zh-CN" sz="1200" i="0" kern="1200" dirty="0" smtClean="0">
                <a:solidFill>
                  <a:schemeClr val="tx1"/>
                </a:solidFill>
                <a:effectLst/>
                <a:latin typeface="Arial" charset="0"/>
                <a:ea typeface="宋体" pitchFamily="2" charset="-122"/>
                <a:cs typeface="+mn-cs"/>
              </a:rPr>
              <a:t>4.1</a:t>
            </a:r>
            <a:r>
              <a:rPr lang="zh-CN" altLang="en-US" sz="1200" i="0" kern="1200" dirty="0" smtClean="0">
                <a:solidFill>
                  <a:schemeClr val="tx1"/>
                </a:solidFill>
                <a:effectLst/>
                <a:latin typeface="Arial" charset="0"/>
                <a:ea typeface="宋体" pitchFamily="2" charset="-122"/>
                <a:cs typeface="+mn-cs"/>
              </a:rPr>
              <a:t>所示，输入一组蒙皮的模型，我们的系统通</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过结构变异工具 </a:t>
            </a:r>
            <a:r>
              <a:rPr lang="en-US" altLang="zh-CN" sz="1200" i="0" kern="1200" dirty="0" smtClean="0">
                <a:solidFill>
                  <a:schemeClr val="tx1"/>
                </a:solidFill>
                <a:effectLst/>
                <a:latin typeface="Arial" charset="0"/>
                <a:ea typeface="宋体" pitchFamily="2" charset="-122"/>
                <a:cs typeface="+mn-cs"/>
              </a:rPr>
              <a:t>[78]</a:t>
            </a:r>
            <a:r>
              <a:rPr lang="zh-CN" altLang="en-US" sz="1200" i="0" kern="1200" dirty="0" smtClean="0">
                <a:solidFill>
                  <a:schemeClr val="tx1"/>
                </a:solidFill>
                <a:effectLst/>
                <a:latin typeface="Arial" charset="0"/>
                <a:ea typeface="宋体" pitchFamily="2" charset="-122"/>
                <a:cs typeface="+mn-cs"/>
              </a:rPr>
              <a:t>“进化”出新一代形状各异的模型。然后，用户从中选择出感兴</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趣的模型，用于进化下一代模型。进化过程如此迭代，直至代数达到阈值，或者</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用户满意。接着，用户可以从得到的模型中选择一个，蒙皮并三维打印。通过造</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型，蒙皮与三维打印的无缝融合，我们的系统提供给用户蒙皮的且可直接三维打</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印的模型，极大地帮助了用户的创意造型。</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38</a:t>
            </a:fld>
            <a:endParaRPr lang="en-US" altLang="zh-CN"/>
          </a:p>
        </p:txBody>
      </p:sp>
    </p:spTree>
    <p:extLst>
      <p:ext uri="{BB962C8B-B14F-4D97-AF65-F5344CB8AC3E}">
        <p14:creationId xmlns:p14="http://schemas.microsoft.com/office/powerpoint/2010/main" val="23144409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我们提出一种新的技术，在融合部件表面的同时，融合骨架，并快速更新皮肤权重</a:t>
            </a:r>
            <a:r>
              <a:rPr lang="zh-CN" altLang="en-US" sz="1200" i="0" kern="1200" baseline="0" dirty="0" smtClean="0">
                <a:solidFill>
                  <a:schemeClr val="tx1"/>
                </a:solidFill>
                <a:effectLst/>
                <a:latin typeface="Arial" charset="0"/>
                <a:ea typeface="宋体" pitchFamily="2" charset="-122"/>
                <a:cs typeface="+mn-cs"/>
              </a:rPr>
              <a:t> 。</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39</a:t>
            </a:fld>
            <a:endParaRPr lang="en-US" altLang="zh-CN"/>
          </a:p>
        </p:txBody>
      </p:sp>
    </p:spTree>
    <p:extLst>
      <p:ext uri="{BB962C8B-B14F-4D97-AF65-F5344CB8AC3E}">
        <p14:creationId xmlns:p14="http://schemas.microsoft.com/office/powerpoint/2010/main" val="153421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过去几十年里，</a:t>
            </a:r>
            <a:r>
              <a:rPr lang="zh-CN" altLang="en-US" sz="1200" i="0" kern="1200" dirty="0" smtClean="0">
                <a:solidFill>
                  <a:schemeClr val="tx1"/>
                </a:solidFill>
                <a:effectLst/>
                <a:latin typeface="Arial" charset="0"/>
                <a:ea typeface="宋体" pitchFamily="2" charset="-122"/>
                <a:cs typeface="+mn-cs"/>
              </a:rPr>
              <a:t>图形学界在简单易用且功能强大的造型技术方面进行了大量研究，提出了草图式造型、组合式造型等方法，取得了重大进展。</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左侧这张图展示了草图式造型的代表性工作（发表于</a:t>
            </a:r>
            <a:r>
              <a:rPr lang="en-US" altLang="zh-CN" sz="1200" i="0" kern="1200" dirty="0" smtClean="0">
                <a:solidFill>
                  <a:schemeClr val="tx1"/>
                </a:solidFill>
                <a:effectLst/>
                <a:latin typeface="Arial" charset="0"/>
                <a:ea typeface="宋体" pitchFamily="2" charset="-122"/>
                <a:cs typeface="+mn-cs"/>
              </a:rPr>
              <a:t>SIG’07</a:t>
            </a:r>
            <a:r>
              <a:rPr lang="zh-CN" altLang="en-US" sz="1200" i="0" kern="1200" dirty="0" smtClean="0">
                <a:solidFill>
                  <a:schemeClr val="tx1"/>
                </a:solidFill>
                <a:effectLst/>
                <a:latin typeface="Arial" charset="0"/>
                <a:ea typeface="宋体" pitchFamily="2" charset="-122"/>
                <a:cs typeface="+mn-cs"/>
              </a:rPr>
              <a:t>）。用户通过草图勾勒模型轮廓，系统将轮廓围的区域隆起成三维模型。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用户在三维模型上绘制草图，做为</a:t>
            </a:r>
            <a:r>
              <a:rPr lang="en-US" altLang="zh-CN" sz="1200" i="0" kern="1200" dirty="0" smtClean="0">
                <a:solidFill>
                  <a:schemeClr val="tx1"/>
                </a:solidFill>
                <a:effectLst/>
                <a:latin typeface="Arial" charset="0"/>
                <a:ea typeface="宋体" pitchFamily="2" charset="-122"/>
                <a:cs typeface="+mn-cs"/>
              </a:rPr>
              <a:t>Handle</a:t>
            </a:r>
            <a:r>
              <a:rPr lang="zh-CN" altLang="en-US" sz="1200" i="0" kern="1200" dirty="0" smtClean="0">
                <a:solidFill>
                  <a:schemeClr val="tx1"/>
                </a:solidFill>
                <a:effectLst/>
                <a:latin typeface="Arial" charset="0"/>
                <a:ea typeface="宋体" pitchFamily="2" charset="-122"/>
                <a:cs typeface="+mn-cs"/>
              </a:rPr>
              <a:t>编辑模型，该过程不断进行，直接得到最终的结果。</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右侧这张图展示了组合式造型的代表性工作（发表于</a:t>
            </a:r>
            <a:r>
              <a:rPr lang="en-US" altLang="zh-CN" sz="1200" i="0" kern="1200" dirty="0" smtClean="0">
                <a:solidFill>
                  <a:schemeClr val="tx1"/>
                </a:solidFill>
                <a:effectLst/>
                <a:latin typeface="Arial" charset="0"/>
                <a:ea typeface="宋体" pitchFamily="2" charset="-122"/>
                <a:cs typeface="+mn-cs"/>
              </a:rPr>
              <a:t>SIG’04</a:t>
            </a:r>
            <a:r>
              <a:rPr lang="zh-CN" altLang="en-US" sz="1200" i="0" kern="1200" dirty="0" smtClean="0">
                <a:solidFill>
                  <a:schemeClr val="tx1"/>
                </a:solidFill>
                <a:effectLst/>
                <a:latin typeface="Arial" charset="0"/>
                <a:ea typeface="宋体" pitchFamily="2" charset="-122"/>
                <a:cs typeface="+mn-cs"/>
              </a:rPr>
              <a:t>）。用户从三维模型数据库内搜索出匹配模型，从模型上切割下匹配的部件，组合成新模型。</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这些造型技术操作简单、功能强大，使得用户可以快速造型</a:t>
            </a:r>
            <a:r>
              <a:rPr lang="zh-CN" altLang="en-US" sz="1200" b="1" i="0" kern="1200" dirty="0" smtClean="0">
                <a:solidFill>
                  <a:schemeClr val="tx1"/>
                </a:solidFill>
                <a:effectLst/>
                <a:latin typeface="Arial" charset="0"/>
                <a:ea typeface="宋体" pitchFamily="2" charset="-122"/>
                <a:cs typeface="+mn-cs"/>
              </a:rPr>
              <a:t>想要的</a:t>
            </a:r>
            <a:r>
              <a:rPr lang="zh-CN" altLang="en-US" sz="1200" i="0" kern="1200" dirty="0" smtClean="0">
                <a:solidFill>
                  <a:schemeClr val="tx1"/>
                </a:solidFill>
                <a:effectLst/>
                <a:latin typeface="Arial" charset="0"/>
                <a:ea typeface="宋体" pitchFamily="2" charset="-122"/>
                <a:cs typeface="+mn-cs"/>
              </a:rPr>
              <a:t>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但是，请注意这些技术有一个共同点：它们将三维造型视为工艺过程，即</a:t>
            </a:r>
            <a:r>
              <a:rPr lang="zh-CN" altLang="en-US" sz="1200" b="1" i="0" kern="1200" dirty="0" smtClean="0">
                <a:solidFill>
                  <a:schemeClr val="tx1"/>
                </a:solidFill>
                <a:effectLst/>
                <a:latin typeface="Arial" charset="0"/>
                <a:ea typeface="宋体" pitchFamily="2" charset="-122"/>
                <a:cs typeface="+mn-cs"/>
              </a:rPr>
              <a:t>用户在造型之前就清楚他所要塑造的是什么样的物体</a:t>
            </a:r>
            <a:r>
              <a:rPr lang="zh-CN" altLang="en-US" sz="1200" i="0" kern="1200" dirty="0" smtClean="0">
                <a:solidFill>
                  <a:schemeClr val="tx1"/>
                </a:solidFill>
                <a:effectLst/>
                <a:latin typeface="Arial" charset="0"/>
                <a:ea typeface="宋体" pitchFamily="2" charset="-122"/>
                <a:cs typeface="+mn-cs"/>
              </a:rPr>
              <a:t>。</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然而，三维造型也是个开放式的艺术创作过程。艺术创作的最大特点是创作目标和方向会经常发生不可预知的改变。</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显然，现有的造型技术不太适用于开放式造型。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因此，如何在这种探索式造型过程中提供创造力支持以辅助用户更好地创作，这一问题具有重要的理论研究意义与实际应用价值。</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4</a:t>
            </a:fld>
            <a:endParaRPr lang="en-US" altLang="zh-CN"/>
          </a:p>
        </p:txBody>
      </p:sp>
    </p:spTree>
    <p:extLst>
      <p:ext uri="{BB962C8B-B14F-4D97-AF65-F5344CB8AC3E}">
        <p14:creationId xmlns:p14="http://schemas.microsoft.com/office/powerpoint/2010/main" val="15310392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针对三维打印的骨架优化算法，可以计算出关节的最优数量及</a:t>
            </a:r>
            <a:r>
              <a:rPr lang="zh-CN" altLang="en-US" sz="1200" i="0" kern="1200" dirty="0" smtClean="0">
                <a:solidFill>
                  <a:schemeClr val="tx1"/>
                </a:solidFill>
                <a:effectLst/>
                <a:latin typeface="Arial" charset="0"/>
                <a:ea typeface="宋体" pitchFamily="2" charset="-122"/>
                <a:cs typeface="+mn-cs"/>
              </a:rPr>
              <a:t>位置。</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我们设计了一个启发式的方法，基于如上</a:t>
            </a:r>
            <a:r>
              <a:rPr lang="en-US" altLang="zh-CN" sz="1200" i="0" kern="1200" dirty="0" smtClean="0">
                <a:solidFill>
                  <a:schemeClr val="tx1"/>
                </a:solidFill>
                <a:effectLst/>
                <a:latin typeface="Arial" charset="0"/>
                <a:ea typeface="宋体" pitchFamily="2" charset="-122"/>
                <a:cs typeface="+mn-cs"/>
              </a:rPr>
              <a:t>4</a:t>
            </a:r>
            <a:r>
              <a:rPr lang="zh-CN" altLang="en-US" sz="1200" i="0" kern="1200" dirty="0" smtClean="0">
                <a:solidFill>
                  <a:schemeClr val="tx1"/>
                </a:solidFill>
                <a:effectLst/>
                <a:latin typeface="Arial" charset="0"/>
                <a:ea typeface="宋体" pitchFamily="2" charset="-122"/>
                <a:cs typeface="+mn-cs"/>
              </a:rPr>
              <a:t>种规则过滤关节，优化关节位置。</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40</a:t>
            </a:fld>
            <a:endParaRPr lang="en-US" altLang="zh-CN"/>
          </a:p>
        </p:txBody>
      </p:sp>
    </p:spTree>
    <p:extLst>
      <p:ext uri="{BB962C8B-B14F-4D97-AF65-F5344CB8AC3E}">
        <p14:creationId xmlns:p14="http://schemas.microsoft.com/office/powerpoint/2010/main" val="41133251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提出一种确保三维物体在不同姿势下保持平衡的</a:t>
            </a:r>
            <a:r>
              <a:rPr lang="zh-CN" altLang="en-US" sz="1200" i="0" kern="1200" dirty="0" smtClean="0">
                <a:solidFill>
                  <a:schemeClr val="tx1"/>
                </a:solidFill>
                <a:effectLst/>
                <a:latin typeface="Arial" charset="0"/>
                <a:ea typeface="宋体" pitchFamily="2" charset="-122"/>
                <a:cs typeface="+mn-cs"/>
              </a:rPr>
              <a:t>方法。</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如果，该物体有两个姿势，我们首先对其主体部分建立空间网格，然后在每个姿势下计算</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41</a:t>
            </a:fld>
            <a:endParaRPr lang="en-US" altLang="zh-CN"/>
          </a:p>
        </p:txBody>
      </p:sp>
    </p:spTree>
    <p:extLst>
      <p:ext uri="{BB962C8B-B14F-4D97-AF65-F5344CB8AC3E}">
        <p14:creationId xmlns:p14="http://schemas.microsoft.com/office/powerpoint/2010/main" val="34641046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该图展示了我们的建模结果。</a:t>
            </a:r>
            <a:endParaRPr lang="en-US" altLang="zh-CN" dirty="0" smtClean="0">
              <a:latin typeface="Arial" panose="020B0604020202020204" pitchFamily="34" charset="0"/>
            </a:endParaRPr>
          </a:p>
          <a:p>
            <a:r>
              <a:rPr lang="zh-CN" altLang="en-US" dirty="0" smtClean="0">
                <a:latin typeface="Arial" panose="020B0604020202020204" pitchFamily="34" charset="0"/>
              </a:rPr>
              <a:t>给一组已提取骨架且绑定的模型，采用生物语法得到一组组怪物模型。用户选择一个（</a:t>
            </a:r>
            <a:r>
              <a:rPr lang="en-US" altLang="zh-CN" dirty="0" smtClean="0">
                <a:latin typeface="Arial" panose="020B0604020202020204" pitchFamily="34" charset="0"/>
              </a:rPr>
              <a:t>b</a:t>
            </a:r>
            <a:r>
              <a:rPr lang="zh-CN" altLang="en-US" dirty="0" smtClean="0">
                <a:latin typeface="Arial" panose="020B0604020202020204" pitchFamily="34" charset="0"/>
              </a:rPr>
              <a:t>图内虚线框框住的模型），</a:t>
            </a:r>
            <a:endParaRPr lang="en-US" altLang="zh-CN" dirty="0" smtClean="0">
              <a:latin typeface="Arial" panose="020B0604020202020204" pitchFamily="34" charset="0"/>
            </a:endParaRPr>
          </a:p>
          <a:p>
            <a:r>
              <a:rPr lang="zh-CN" altLang="en-US" dirty="0" smtClean="0">
                <a:latin typeface="Arial" panose="020B0604020202020204" pitchFamily="34" charset="0"/>
              </a:rPr>
              <a:t>融合其表面与骨架，并更新权重，用户可以通过操作骨骼编辑动画（如</a:t>
            </a:r>
            <a:r>
              <a:rPr lang="en-US" altLang="zh-CN" dirty="0" smtClean="0">
                <a:latin typeface="Arial" panose="020B0604020202020204" pitchFamily="34" charset="0"/>
              </a:rPr>
              <a:t>c</a:t>
            </a:r>
            <a:r>
              <a:rPr lang="zh-CN" altLang="en-US" dirty="0" smtClean="0">
                <a:latin typeface="Arial" panose="020B0604020202020204" pitchFamily="34" charset="0"/>
              </a:rPr>
              <a:t>图）。</a:t>
            </a:r>
            <a:endParaRPr lang="en-US" altLang="zh-CN" dirty="0" smtClean="0">
              <a:latin typeface="Arial" panose="020B0604020202020204" pitchFamily="34" charset="0"/>
            </a:endParaRPr>
          </a:p>
          <a:p>
            <a:r>
              <a:rPr lang="zh-CN" altLang="en-US" dirty="0" smtClean="0">
                <a:latin typeface="Arial" panose="020B0604020202020204" pitchFamily="34" charset="0"/>
              </a:rPr>
              <a:t>最后，经过面向三维打印的模型分析，打印得到带关节的模型，</a:t>
            </a:r>
            <a:r>
              <a:rPr lang="en-US" altLang="zh-CN" dirty="0" smtClean="0">
                <a:latin typeface="Arial" panose="020B0604020202020204" pitchFamily="34" charset="0"/>
              </a:rPr>
              <a:t>d</a:t>
            </a:r>
            <a:r>
              <a:rPr lang="zh-CN" altLang="en-US" dirty="0" smtClean="0">
                <a:latin typeface="Arial" panose="020B0604020202020204" pitchFamily="34" charset="0"/>
              </a:rPr>
              <a:t>内给出</a:t>
            </a:r>
            <a:r>
              <a:rPr lang="en-US" altLang="zh-CN" dirty="0" smtClean="0">
                <a:latin typeface="Arial" panose="020B0604020202020204" pitchFamily="34" charset="0"/>
              </a:rPr>
              <a:t>4</a:t>
            </a:r>
            <a:r>
              <a:rPr lang="zh-CN" altLang="en-US" dirty="0" smtClean="0">
                <a:latin typeface="Arial" panose="020B0604020202020204" pitchFamily="34" charset="0"/>
              </a:rPr>
              <a:t>个不同姿势。</a:t>
            </a: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42</a:t>
            </a:fld>
            <a:endParaRPr lang="en-US" altLang="zh-CN"/>
          </a:p>
        </p:txBody>
      </p:sp>
    </p:spTree>
    <p:extLst>
      <p:ext uri="{BB962C8B-B14F-4D97-AF65-F5344CB8AC3E}">
        <p14:creationId xmlns:p14="http://schemas.microsoft.com/office/powerpoint/2010/main" val="6774030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前面介绍了“</a:t>
            </a:r>
            <a:r>
              <a:rPr lang="zh-CN" altLang="en-US" dirty="0" smtClean="0"/>
              <a:t>创造力支持的三维虚拟生物造型技术</a:t>
            </a:r>
            <a:r>
              <a:rPr lang="zh-CN" altLang="en-US" dirty="0" smtClean="0">
                <a:latin typeface="Arial" panose="020B0604020202020204" pitchFamily="34" charset="0"/>
              </a:rPr>
              <a:t>”。</a:t>
            </a:r>
            <a:endParaRPr lang="en-US" altLang="zh-CN" dirty="0" smtClean="0">
              <a:latin typeface="Arial" panose="020B0604020202020204" pitchFamily="34"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接下来，介绍我们的第二个研究工作“</a:t>
            </a:r>
            <a:r>
              <a:rPr lang="zh-CN" altLang="en-US" dirty="0" smtClean="0">
                <a:solidFill>
                  <a:srgbClr val="FF0000"/>
                </a:solidFill>
              </a:rPr>
              <a:t>基于草图的按需部件提取</a:t>
            </a:r>
            <a:r>
              <a:rPr lang="zh-CN" altLang="en-US" dirty="0" smtClean="0">
                <a:solidFill>
                  <a:schemeClr val="tx1"/>
                </a:solidFill>
              </a:rPr>
              <a:t>技术”。</a:t>
            </a:r>
            <a:endParaRPr lang="en-US" altLang="zh-CN"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43</a:t>
            </a:fld>
            <a:endParaRPr lang="en-US" altLang="zh-CN"/>
          </a:p>
        </p:txBody>
      </p:sp>
    </p:spTree>
    <p:extLst>
      <p:ext uri="{BB962C8B-B14F-4D97-AF65-F5344CB8AC3E}">
        <p14:creationId xmlns:p14="http://schemas.microsoft.com/office/powerpoint/2010/main" val="25640922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应该按如下套路说：</a:t>
            </a:r>
            <a:endParaRPr lang="en-US" altLang="zh-CN" dirty="0" smtClean="0"/>
          </a:p>
          <a:p>
            <a:r>
              <a:rPr lang="zh-CN" altLang="en-US" dirty="0" smtClean="0"/>
              <a:t>针对。。。，我们提出什么。。。</a:t>
            </a:r>
            <a:endParaRPr lang="zh-CN" altLang="en-US" dirty="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44</a:t>
            </a:fld>
            <a:endParaRPr lang="en-US" altLang="zh-CN"/>
          </a:p>
        </p:txBody>
      </p:sp>
    </p:spTree>
    <p:extLst>
      <p:ext uri="{BB962C8B-B14F-4D97-AF65-F5344CB8AC3E}">
        <p14:creationId xmlns:p14="http://schemas.microsoft.com/office/powerpoint/2010/main" val="18226332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4</a:t>
            </a:r>
            <a:r>
              <a:rPr lang="zh-CN" altLang="en-US" dirty="0" smtClean="0"/>
              <a:t>个想法分别简单地说下</a:t>
            </a:r>
            <a:r>
              <a:rPr lang="zh-CN" altLang="en-US" dirty="0" smtClean="0"/>
              <a:t>。</a:t>
            </a:r>
            <a:endParaRPr lang="en-US" altLang="zh-CN" dirty="0" smtClean="0"/>
          </a:p>
          <a:p>
            <a:endParaRPr lang="en-US" altLang="zh-CN" dirty="0" smtClean="0"/>
          </a:p>
          <a:p>
            <a:r>
              <a:rPr lang="zh-CN" altLang="en-US" dirty="0" smtClean="0"/>
              <a:t>第一个工作是历史驱动的部件建议技术。</a:t>
            </a:r>
            <a:endParaRPr lang="en-US" altLang="zh-CN" dirty="0" smtClean="0"/>
          </a:p>
          <a:p>
            <a:r>
              <a:rPr lang="zh-CN" altLang="en-US" dirty="0" smtClean="0"/>
              <a:t>三维艺术创作是个动态的过程，该过程不可忽略的一个维度是时间。用户在建模过程中，</a:t>
            </a:r>
            <a:r>
              <a:rPr lang="zh-CN" altLang="en-US" baseline="0" dirty="0" smtClean="0"/>
              <a:t> 不断尝试各种可能性，不断修改当前设计，甚至回退至以前的版本。</a:t>
            </a:r>
            <a:endParaRPr lang="en-US" altLang="zh-CN" baseline="0" dirty="0" smtClean="0"/>
          </a:p>
          <a:p>
            <a:r>
              <a:rPr lang="zh-CN" altLang="en-US" baseline="0" dirty="0" smtClean="0"/>
              <a:t>用户的操作历史及模型的进化过程对建模者的下一步选择有不可忽略的影响。</a:t>
            </a:r>
            <a:endParaRPr lang="en-US" altLang="zh-CN" baseline="0" dirty="0" smtClean="0"/>
          </a:p>
          <a:p>
            <a:r>
              <a:rPr lang="zh-CN" altLang="en-US" baseline="0" dirty="0" smtClean="0"/>
              <a:t>然而，现有的几乎所有的部件建议技术都忽略了历史信息，仅仅根据模型的当前状态建议新部件。</a:t>
            </a:r>
            <a:endParaRPr lang="en-US" altLang="zh-CN" baseline="0" dirty="0" smtClean="0"/>
          </a:p>
          <a:p>
            <a:r>
              <a:rPr lang="zh-CN" altLang="en-US" baseline="0" dirty="0" smtClean="0"/>
              <a:t>这样做无法深层次地理解建模过程与用户行为，无法更好地为用户提供创造力支持。</a:t>
            </a:r>
            <a:endParaRPr lang="en-US" altLang="zh-CN" baseline="0" dirty="0" smtClean="0"/>
          </a:p>
          <a:p>
            <a:r>
              <a:rPr lang="zh-CN" altLang="en-US" baseline="0" dirty="0" smtClean="0"/>
              <a:t>历史驱动的部件建议技术可以成为未来的研究方向。</a:t>
            </a:r>
            <a:endParaRPr lang="en-US" altLang="zh-CN" baseline="0" dirty="0" smtClean="0"/>
          </a:p>
          <a:p>
            <a:endParaRPr lang="en-US" altLang="zh-CN" dirty="0" smtClean="0"/>
          </a:p>
          <a:p>
            <a:r>
              <a:rPr lang="zh-CN" altLang="en-US" dirty="0" smtClean="0"/>
              <a:t>第二个可能的工作是拆解友好型支撑材料设计方法。在</a:t>
            </a:r>
            <a:r>
              <a:rPr lang="en-US" altLang="zh-CN" dirty="0" smtClean="0"/>
              <a:t>3d</a:t>
            </a:r>
            <a:r>
              <a:rPr lang="zh-CN" altLang="en-US" dirty="0" smtClean="0"/>
              <a:t>打印实践中，我发现模型的细小分枝处很容易拆坏。</a:t>
            </a:r>
            <a:endParaRPr lang="en-US" altLang="zh-CN" dirty="0" smtClean="0"/>
          </a:p>
          <a:p>
            <a:r>
              <a:rPr lang="zh-CN" altLang="en-US" dirty="0" smtClean="0"/>
              <a:t>如图所示那个怪物的腿很细，结果在拆解材料时把腿拆下来了。我相信，如果打印植物（树木，花草等）这种情况会更常见。</a:t>
            </a:r>
            <a:endParaRPr lang="en-US" altLang="zh-CN" dirty="0" smtClean="0"/>
          </a:p>
          <a:p>
            <a:r>
              <a:rPr lang="zh-CN" altLang="en-US" sz="1200" i="0" kern="1200" dirty="0" smtClean="0">
                <a:solidFill>
                  <a:schemeClr val="tx1"/>
                </a:solidFill>
                <a:effectLst/>
                <a:latin typeface="Arial" charset="0"/>
                <a:ea typeface="宋体" pitchFamily="2" charset="-122"/>
                <a:cs typeface="+mn-cs"/>
              </a:rPr>
              <a:t>那么，设计既能起到支撑作用，又易拆解的支撑材料就成为一个亟需解决的问题。</a:t>
            </a:r>
            <a:br>
              <a:rPr lang="zh-CN" altLang="en-US" sz="1200" i="0" kern="1200" dirty="0" smtClean="0">
                <a:solidFill>
                  <a:schemeClr val="tx1"/>
                </a:solidFill>
                <a:effectLst/>
                <a:latin typeface="Arial" charset="0"/>
                <a:ea typeface="宋体" pitchFamily="2" charset="-122"/>
                <a:cs typeface="+mn-cs"/>
              </a:rPr>
            </a:br>
            <a:endParaRPr lang="en-US" altLang="zh-CN" dirty="0" smtClean="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45</a:t>
            </a:fld>
            <a:endParaRPr lang="en-US" altLang="zh-CN"/>
          </a:p>
        </p:txBody>
      </p:sp>
    </p:spTree>
    <p:extLst>
      <p:ext uri="{BB962C8B-B14F-4D97-AF65-F5344CB8AC3E}">
        <p14:creationId xmlns:p14="http://schemas.microsoft.com/office/powerpoint/2010/main" val="31934860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最后，感谢各位答辩老师，感谢我的导师金老师，感谢各位同学。</a:t>
            </a:r>
          </a:p>
          <a:p>
            <a:endParaRPr lang="zh-CN" altLang="en-US" dirty="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46</a:t>
            </a:fld>
            <a:endParaRPr lang="en-US" altLang="zh-CN"/>
          </a:p>
        </p:txBody>
      </p:sp>
    </p:spTree>
    <p:extLst>
      <p:ext uri="{BB962C8B-B14F-4D97-AF65-F5344CB8AC3E}">
        <p14:creationId xmlns:p14="http://schemas.microsoft.com/office/powerpoint/2010/main" val="3993217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其中一类创造力支持的造型技术向用户建议可添加到当前模型的部件。</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如图所示的工作（发表于</a:t>
            </a:r>
            <a:r>
              <a:rPr lang="en-US" altLang="zh-CN" sz="1200" i="0" kern="1200" dirty="0" smtClean="0">
                <a:solidFill>
                  <a:schemeClr val="tx1"/>
                </a:solidFill>
                <a:effectLst/>
                <a:latin typeface="Arial" charset="0"/>
                <a:ea typeface="宋体" pitchFamily="2" charset="-122"/>
                <a:cs typeface="+mn-cs"/>
              </a:rPr>
              <a:t>2010</a:t>
            </a:r>
            <a:r>
              <a:rPr lang="zh-CN" altLang="en-US" sz="1200" i="0" kern="1200" dirty="0" smtClean="0">
                <a:solidFill>
                  <a:schemeClr val="tx1"/>
                </a:solidFill>
                <a:effectLst/>
                <a:latin typeface="Arial" charset="0"/>
                <a:ea typeface="宋体" pitchFamily="2" charset="-122"/>
                <a:cs typeface="+mn-cs"/>
              </a:rPr>
              <a:t>年的</a:t>
            </a:r>
            <a:r>
              <a:rPr lang="en-US" altLang="zh-CN" sz="1200" i="0" kern="1200" dirty="0" smtClean="0">
                <a:solidFill>
                  <a:schemeClr val="tx1"/>
                </a:solidFill>
                <a:effectLst/>
                <a:latin typeface="Arial" charset="0"/>
                <a:ea typeface="宋体" pitchFamily="2" charset="-122"/>
                <a:cs typeface="+mn-cs"/>
              </a:rPr>
              <a:t>SIG</a:t>
            </a:r>
            <a:r>
              <a:rPr lang="zh-CN" altLang="en-US" sz="1200" i="0" kern="1200" dirty="0" smtClean="0">
                <a:solidFill>
                  <a:schemeClr val="tx1"/>
                </a:solidFill>
                <a:effectLst/>
                <a:latin typeface="Arial" charset="0"/>
                <a:ea typeface="宋体" pitchFamily="2" charset="-122"/>
                <a:cs typeface="+mn-cs"/>
              </a:rPr>
              <a:t>），系统基于几何与语义兼容性从模型数据库内搜索可添加到当前模型的部件，</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作为建议提示给用户。用户选择部件添加到当前模型。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右侧的动物躯干是当前模型。系统建议的部件按语义类别列在左侧。用户选择的部件是右侧绿色的部件。</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5</a:t>
            </a:fld>
            <a:endParaRPr lang="en-US" altLang="zh-CN"/>
          </a:p>
        </p:txBody>
      </p:sp>
    </p:spTree>
    <p:extLst>
      <p:ext uri="{BB962C8B-B14F-4D97-AF65-F5344CB8AC3E}">
        <p14:creationId xmlns:p14="http://schemas.microsoft.com/office/powerpoint/2010/main" val="1206884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然后以组合后的模型为输入，在数据库内搜索新的部件并选择合适的部件组合，该过程不断重复，得到最终的模型。</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6</a:t>
            </a:fld>
            <a:endParaRPr lang="en-US" altLang="zh-CN"/>
          </a:p>
        </p:txBody>
      </p:sp>
    </p:spTree>
    <p:extLst>
      <p:ext uri="{BB962C8B-B14F-4D97-AF65-F5344CB8AC3E}">
        <p14:creationId xmlns:p14="http://schemas.microsoft.com/office/powerpoint/2010/main" val="82677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这类技术的局限是：都依赖预分割（或标记）的模型数据库，比如，数据库内的人模型分割成头，胳膊，腿，躯干</a:t>
            </a:r>
            <a:r>
              <a:rPr lang="en-US" altLang="zh-CN" sz="1200" i="0" kern="1200" dirty="0" smtClean="0">
                <a:solidFill>
                  <a:schemeClr val="tx1"/>
                </a:solidFill>
                <a:effectLst/>
                <a:latin typeface="Arial" charset="0"/>
                <a:ea typeface="宋体" pitchFamily="2" charset="-122"/>
                <a:cs typeface="+mn-cs"/>
              </a:rPr>
              <a:t>4</a:t>
            </a:r>
            <a:r>
              <a:rPr lang="zh-CN" altLang="en-US" sz="1200" i="0" kern="1200" dirty="0" smtClean="0">
                <a:solidFill>
                  <a:schemeClr val="tx1"/>
                </a:solidFill>
                <a:effectLst/>
                <a:latin typeface="Arial" charset="0"/>
                <a:ea typeface="宋体" pitchFamily="2" charset="-122"/>
                <a:cs typeface="+mn-cs"/>
              </a:rPr>
              <a:t>部分；椅子模型分割成靠背、腿、坐垫</a:t>
            </a:r>
            <a:r>
              <a:rPr lang="en-US" altLang="zh-CN" sz="1200" i="0" kern="1200" dirty="0" smtClean="0">
                <a:solidFill>
                  <a:schemeClr val="tx1"/>
                </a:solidFill>
                <a:effectLst/>
                <a:latin typeface="Arial" charset="0"/>
                <a:ea typeface="宋体" pitchFamily="2" charset="-122"/>
                <a:cs typeface="+mn-cs"/>
              </a:rPr>
              <a:t>3</a:t>
            </a:r>
            <a:r>
              <a:rPr lang="zh-CN" altLang="en-US" sz="1200" i="0" kern="1200" dirty="0" smtClean="0">
                <a:solidFill>
                  <a:schemeClr val="tx1"/>
                </a:solidFill>
                <a:effectLst/>
                <a:latin typeface="Arial" charset="0"/>
                <a:ea typeface="宋体" pitchFamily="2" charset="-122"/>
                <a:cs typeface="+mn-cs"/>
              </a:rPr>
              <a:t>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用户仅可使用预分割的部件组合模型。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但是，一些极具启发意义与创意的模型往往是由非标准部件构成。可见，现有的部件建议技术限制了造型空间与用户的创造力。</a:t>
            </a:r>
            <a:endParaRPr lang="en-US" altLang="zh-CN" sz="1200" i="0" kern="1200" dirty="0" smtClean="0">
              <a:solidFill>
                <a:schemeClr val="tx1"/>
              </a:solidFill>
              <a:effectLst/>
              <a:latin typeface="Arial" charset="0"/>
              <a:ea typeface="宋体" pitchFamily="2" charset="-122"/>
              <a:cs typeface="+mn-cs"/>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7</a:t>
            </a:fld>
            <a:endParaRPr lang="en-US" altLang="zh-CN"/>
          </a:p>
        </p:txBody>
      </p:sp>
    </p:spTree>
    <p:extLst>
      <p:ext uri="{BB962C8B-B14F-4D97-AF65-F5344CB8AC3E}">
        <p14:creationId xmlns:p14="http://schemas.microsoft.com/office/powerpoint/2010/main" val="3736932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另一类创造力支持的技术专注于向用户建议可用模型，称之为模型建议技术。</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这类技术的输入是同结构的同类模型，通过在不同模型间交换同类部件，产生与输入具有相同结构的同类模型。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如图所示的工作发表在</a:t>
            </a:r>
            <a:r>
              <a:rPr lang="en-US" altLang="zh-CN" sz="1200" i="0" kern="1200" dirty="0" smtClean="0">
                <a:solidFill>
                  <a:schemeClr val="tx1"/>
                </a:solidFill>
                <a:effectLst/>
                <a:latin typeface="Arial" charset="0"/>
                <a:ea typeface="宋体" pitchFamily="2" charset="-122"/>
                <a:cs typeface="+mn-cs"/>
              </a:rPr>
              <a:t>2012</a:t>
            </a:r>
            <a:r>
              <a:rPr lang="zh-CN" altLang="en-US" sz="1200" i="0" kern="1200" dirty="0" smtClean="0">
                <a:solidFill>
                  <a:schemeClr val="tx1"/>
                </a:solidFill>
                <a:effectLst/>
                <a:latin typeface="Arial" charset="0"/>
                <a:ea typeface="宋体" pitchFamily="2" charset="-122"/>
                <a:cs typeface="+mn-cs"/>
              </a:rPr>
              <a:t>年的</a:t>
            </a:r>
            <a:r>
              <a:rPr lang="en-US" altLang="zh-CN" sz="1200" i="0" kern="1200" dirty="0" smtClean="0">
                <a:solidFill>
                  <a:schemeClr val="tx1"/>
                </a:solidFill>
                <a:effectLst/>
                <a:latin typeface="Arial" charset="0"/>
                <a:ea typeface="宋体" pitchFamily="2" charset="-122"/>
                <a:cs typeface="+mn-cs"/>
              </a:rPr>
              <a:t>SG</a:t>
            </a:r>
            <a:r>
              <a:rPr lang="zh-CN" altLang="en-US" sz="1200" i="0" kern="1200" dirty="0" smtClean="0">
                <a:solidFill>
                  <a:schemeClr val="tx1"/>
                </a:solidFill>
                <a:effectLst/>
                <a:latin typeface="Arial" charset="0"/>
                <a:ea typeface="宋体" pitchFamily="2" charset="-122"/>
                <a:cs typeface="+mn-cs"/>
              </a:rPr>
              <a:t>上。</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在预处理阶段，将飞机模型按语义分割并标记。</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在运行阶段，输入一组飞机模型（绿色），通过得新组合来自不同模型的部件得到新的飞机模型（蓝色），作为建议提示给用户。</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这类工作最大的局限是不适合产生拓扑结构变异。</a:t>
            </a:r>
            <a:br>
              <a:rPr lang="zh-CN" altLang="en-US"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[end]</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8</a:t>
            </a:fld>
            <a:endParaRPr lang="en-US" altLang="zh-CN"/>
          </a:p>
        </p:txBody>
      </p:sp>
    </p:spTree>
    <p:extLst>
      <p:ext uri="{BB962C8B-B14F-4D97-AF65-F5344CB8AC3E}">
        <p14:creationId xmlns:p14="http://schemas.microsoft.com/office/powerpoint/2010/main" val="1533123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这类工作最大的局限是不适合产生拓扑结构变异。</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如图所示一个组合模型的例子。左侧是源模型，它们都分割成机身、机翼、机尾、导弹等几部分。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通过在不同模型上取得部件组成了右侧的结果模型。结果模型与源模型具有相同的拓扑结构。</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但是某些具有启发性及创新性的模型恰</a:t>
            </a:r>
            <a:r>
              <a:rPr lang="zh-CN" altLang="en-US" sz="1200" i="0" kern="1200" baseline="0" dirty="0" smtClean="0">
                <a:solidFill>
                  <a:schemeClr val="tx1"/>
                </a:solidFill>
                <a:effectLst/>
                <a:latin typeface="Arial" charset="0"/>
                <a:ea typeface="宋体" pitchFamily="2" charset="-122"/>
                <a:cs typeface="+mn-cs"/>
              </a:rPr>
              <a:t>好是具有各式各样的拓扑结构。</a:t>
            </a:r>
            <a:endParaRPr lang="en-US" altLang="zh-CN" sz="1200" i="0" kern="1200" baseline="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9</a:t>
            </a:fld>
            <a:endParaRPr lang="en-US" altLang="zh-CN"/>
          </a:p>
        </p:txBody>
      </p:sp>
    </p:spTree>
    <p:extLst>
      <p:ext uri="{BB962C8B-B14F-4D97-AF65-F5344CB8AC3E}">
        <p14:creationId xmlns:p14="http://schemas.microsoft.com/office/powerpoint/2010/main" val="427301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2"/>
          <p:cNvGrpSpPr>
            <a:grpSpLocks/>
          </p:cNvGrpSpPr>
          <p:nvPr/>
        </p:nvGrpSpPr>
        <p:grpSpPr bwMode="auto">
          <a:xfrm>
            <a:off x="0" y="927100"/>
            <a:ext cx="8991600" cy="4495800"/>
            <a:chOff x="0" y="584"/>
            <a:chExt cx="5664" cy="2832"/>
          </a:xfrm>
        </p:grpSpPr>
        <p:sp>
          <p:nvSpPr>
            <p:cNvPr id="5" name="AutoShape 3"/>
            <p:cNvSpPr>
              <a:spLocks noChangeArrowheads="1"/>
            </p:cNvSpPr>
            <p:nvPr userDrawn="1"/>
          </p:nvSpPr>
          <p:spPr bwMode="auto">
            <a:xfrm>
              <a:off x="432" y="1304"/>
              <a:ext cx="4656" cy="2112"/>
            </a:xfrm>
            <a:prstGeom prst="roundRect">
              <a:avLst>
                <a:gd name="adj" fmla="val 16667"/>
              </a:avLst>
            </a:prstGeom>
            <a:noFill/>
            <a:ln w="50800">
              <a:solidFill>
                <a:schemeClr val="bg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sz="2400">
                <a:latin typeface="Times New Roman" panose="02020603050405020304" pitchFamily="18" charset="0"/>
              </a:endParaRPr>
            </a:p>
          </p:txBody>
        </p:sp>
        <p:sp>
          <p:nvSpPr>
            <p:cNvPr id="6" name="Rectangle 4"/>
            <p:cNvSpPr>
              <a:spLocks noChangeArrowheads="1"/>
            </p:cNvSpPr>
            <p:nvPr userDrawn="1"/>
          </p:nvSpPr>
          <p:spPr bwMode="blackWhite">
            <a:xfrm>
              <a:off x="144" y="584"/>
              <a:ext cx="4512" cy="624"/>
            </a:xfrm>
            <a:prstGeom prst="rect">
              <a:avLst/>
            </a:prstGeom>
            <a:solidFill>
              <a:schemeClr val="bg1"/>
            </a:solidFill>
            <a:ln w="57150">
              <a:solidFill>
                <a:schemeClr val="bg2"/>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sz="2400">
                <a:latin typeface="Times New Roman" panose="02020603050405020304" pitchFamily="18" charset="0"/>
              </a:endParaRPr>
            </a:p>
          </p:txBody>
        </p:sp>
        <p:sp>
          <p:nvSpPr>
            <p:cNvPr id="7" name="AutoShape 5"/>
            <p:cNvSpPr>
              <a:spLocks noChangeArrowheads="1"/>
            </p:cNvSpPr>
            <p:nvPr userDrawn="1"/>
          </p:nvSpPr>
          <p:spPr bwMode="blackWhite">
            <a:xfrm>
              <a:off x="0" y="872"/>
              <a:ext cx="5664" cy="1152"/>
            </a:xfrm>
            <a:custGeom>
              <a:avLst/>
              <a:gdLst>
                <a:gd name="T0" fmla="*/ 0 w 4917"/>
                <a:gd name="T1" fmla="*/ 0 h 1000"/>
                <a:gd name="T2" fmla="*/ 7164184 w 4917"/>
                <a:gd name="T3" fmla="*/ 0 h 1000"/>
                <a:gd name="T4" fmla="*/ 7975271 w 4917"/>
                <a:gd name="T5" fmla="*/ 165588 h 1000"/>
                <a:gd name="T6" fmla="*/ 7164184 w 4917"/>
                <a:gd name="T7" fmla="*/ 330555 h 1000"/>
                <a:gd name="T8" fmla="*/ 0 w 4917"/>
                <a:gd name="T9" fmla="*/ 330622 h 1000"/>
                <a:gd name="T10" fmla="*/ 0 60000 65536"/>
                <a:gd name="T11" fmla="*/ 0 60000 65536"/>
                <a:gd name="T12" fmla="*/ 0 60000 65536"/>
                <a:gd name="T13" fmla="*/ 0 60000 65536"/>
                <a:gd name="T14" fmla="*/ 0 60000 65536"/>
                <a:gd name="T15" fmla="*/ 0 w 4917"/>
                <a:gd name="T16" fmla="*/ 0 h 1000"/>
                <a:gd name="T17" fmla="*/ 2459 w 4917"/>
                <a:gd name="T18" fmla="*/ 1000 h 1000"/>
              </a:gdLst>
              <a:ahLst/>
              <a:cxnLst>
                <a:cxn ang="T10">
                  <a:pos x="T0" y="T1"/>
                </a:cxn>
                <a:cxn ang="T11">
                  <a:pos x="T2" y="T3"/>
                </a:cxn>
                <a:cxn ang="T12">
                  <a:pos x="T4" y="T5"/>
                </a:cxn>
                <a:cxn ang="T13">
                  <a:pos x="T6" y="T7"/>
                </a:cxn>
                <a:cxn ang="T14">
                  <a:pos x="T8" y="T9"/>
                </a:cxn>
              </a:cxnLst>
              <a:rect l="T15" t="T16" r="T17" b="T18"/>
              <a:pathLst>
                <a:path w="4917" h="1000">
                  <a:moveTo>
                    <a:pt x="0" y="0"/>
                  </a:moveTo>
                  <a:lnTo>
                    <a:pt x="4417" y="0"/>
                  </a:lnTo>
                  <a:cubicBezTo>
                    <a:pt x="4693" y="0"/>
                    <a:pt x="4917" y="223"/>
                    <a:pt x="4917" y="500"/>
                  </a:cubicBezTo>
                  <a:cubicBezTo>
                    <a:pt x="4917" y="776"/>
                    <a:pt x="4693" y="999"/>
                    <a:pt x="4417" y="999"/>
                  </a:cubicBezTo>
                  <a:lnTo>
                    <a:pt x="0" y="1000"/>
                  </a:lnTo>
                  <a:lnTo>
                    <a:pt x="0" y="0"/>
                  </a:lnTo>
                  <a:close/>
                </a:path>
              </a:pathLst>
            </a:cu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 name="Line 6"/>
            <p:cNvSpPr>
              <a:spLocks noChangeShapeType="1"/>
            </p:cNvSpPr>
            <p:nvPr userDrawn="1"/>
          </p:nvSpPr>
          <p:spPr bwMode="auto">
            <a:xfrm>
              <a:off x="0" y="1928"/>
              <a:ext cx="5232" cy="0"/>
            </a:xfrm>
            <a:prstGeom prst="line">
              <a:avLst/>
            </a:prstGeom>
            <a:noFill/>
            <a:ln w="50800">
              <a:solidFill>
                <a:schemeClr val="bg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9879" name="Rectangle 7"/>
          <p:cNvSpPr>
            <a:spLocks noGrp="1" noChangeArrowheads="1"/>
          </p:cNvSpPr>
          <p:nvPr>
            <p:ph type="ctrTitle"/>
          </p:nvPr>
        </p:nvSpPr>
        <p:spPr>
          <a:xfrm>
            <a:off x="228600" y="1427163"/>
            <a:ext cx="8077200" cy="1609725"/>
          </a:xfrm>
        </p:spPr>
        <p:txBody>
          <a:bodyPr/>
          <a:lstStyle>
            <a:lvl1pPr>
              <a:defRPr sz="4600"/>
            </a:lvl1pPr>
          </a:lstStyle>
          <a:p>
            <a:pPr lvl="0"/>
            <a:r>
              <a:rPr lang="zh-CN" altLang="en-US" noProof="0" smtClean="0"/>
              <a:t>单击此处编辑母版标题样式</a:t>
            </a:r>
          </a:p>
        </p:txBody>
      </p:sp>
      <p:sp>
        <p:nvSpPr>
          <p:cNvPr id="79880" name="Rectangle 8"/>
          <p:cNvSpPr>
            <a:spLocks noGrp="1" noChangeArrowheads="1"/>
          </p:cNvSpPr>
          <p:nvPr>
            <p:ph type="subTitle" idx="1"/>
          </p:nvPr>
        </p:nvSpPr>
        <p:spPr>
          <a:xfrm>
            <a:off x="1066800" y="3441700"/>
            <a:ext cx="6629400" cy="1676400"/>
          </a:xfrm>
        </p:spPr>
        <p:txBody>
          <a:bodyPr/>
          <a:lstStyle>
            <a:lvl1pPr marL="0" indent="0">
              <a:buFont typeface="Wingdings" pitchFamily="2" charset="2"/>
              <a:buNone/>
              <a:defRPr/>
            </a:lvl1pPr>
          </a:lstStyle>
          <a:p>
            <a:pPr lvl="0"/>
            <a:r>
              <a:rPr lang="zh-CN" altLang="en-US" noProof="0" smtClean="0"/>
              <a:t>单击此处编辑母版副标题样式</a:t>
            </a:r>
          </a:p>
        </p:txBody>
      </p:sp>
      <p:sp>
        <p:nvSpPr>
          <p:cNvPr id="9" name="Rectangle 9"/>
          <p:cNvSpPr>
            <a:spLocks noGrp="1" noChangeArrowheads="1"/>
          </p:cNvSpPr>
          <p:nvPr>
            <p:ph type="dt" sz="half" idx="10"/>
          </p:nvPr>
        </p:nvSpPr>
        <p:spPr>
          <a:xfrm>
            <a:off x="457200" y="6248400"/>
            <a:ext cx="2133600" cy="471488"/>
          </a:xfrm>
        </p:spPr>
        <p:txBody>
          <a:bodyPr/>
          <a:lstStyle>
            <a:lvl1pPr>
              <a:defRPr/>
            </a:lvl1pPr>
          </a:lstStyle>
          <a:p>
            <a:pPr>
              <a:defRPr/>
            </a:pPr>
            <a:endParaRPr lang="en-US" altLang="zh-CN"/>
          </a:p>
        </p:txBody>
      </p:sp>
      <p:sp>
        <p:nvSpPr>
          <p:cNvPr id="10" name="Rectangle 10"/>
          <p:cNvSpPr>
            <a:spLocks noGrp="1" noChangeArrowheads="1"/>
          </p:cNvSpPr>
          <p:nvPr>
            <p:ph type="ftr" sz="quarter" idx="11"/>
          </p:nvPr>
        </p:nvSpPr>
        <p:spPr>
          <a:xfrm>
            <a:off x="3124200" y="6253163"/>
            <a:ext cx="2895600" cy="457200"/>
          </a:xfrm>
        </p:spPr>
        <p:txBody>
          <a:bodyPr/>
          <a:lstStyle>
            <a:lvl1pPr>
              <a:defRPr/>
            </a:lvl1pPr>
          </a:lstStyle>
          <a:p>
            <a:pPr>
              <a:defRPr/>
            </a:pPr>
            <a:endParaRPr lang="en-US" altLang="zh-CN"/>
          </a:p>
        </p:txBody>
      </p:sp>
      <p:sp>
        <p:nvSpPr>
          <p:cNvPr id="11" name="Rectangle 11"/>
          <p:cNvSpPr>
            <a:spLocks noGrp="1" noChangeArrowheads="1"/>
          </p:cNvSpPr>
          <p:nvPr>
            <p:ph type="sldNum" sz="quarter" idx="12"/>
          </p:nvPr>
        </p:nvSpPr>
        <p:spPr>
          <a:xfrm>
            <a:off x="6553200" y="6248400"/>
            <a:ext cx="2133600" cy="471488"/>
          </a:xfrm>
        </p:spPr>
        <p:txBody>
          <a:bodyPr/>
          <a:lstStyle>
            <a:lvl1pPr>
              <a:defRPr/>
            </a:lvl1pPr>
          </a:lstStyle>
          <a:p>
            <a:fld id="{4DD4878A-3C90-4DB8-A7D1-F8F8FD5AB00E}" type="slidenum">
              <a:rPr lang="en-US" altLang="zh-CN"/>
              <a:pPr/>
              <a:t>‹#›</a:t>
            </a:fld>
            <a:endParaRPr lang="en-US" altLang="zh-CN"/>
          </a:p>
        </p:txBody>
      </p:sp>
    </p:spTree>
    <p:extLst>
      <p:ext uri="{BB962C8B-B14F-4D97-AF65-F5344CB8AC3E}">
        <p14:creationId xmlns:p14="http://schemas.microsoft.com/office/powerpoint/2010/main" val="3515099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63D0B5B6-3747-421D-B110-49F513E53033}" type="slidenum">
              <a:rPr lang="en-US" altLang="zh-CN"/>
              <a:pPr/>
              <a:t>‹#›</a:t>
            </a:fld>
            <a:endParaRPr lang="en-US" altLang="zh-CN"/>
          </a:p>
        </p:txBody>
      </p:sp>
    </p:spTree>
    <p:extLst>
      <p:ext uri="{BB962C8B-B14F-4D97-AF65-F5344CB8AC3E}">
        <p14:creationId xmlns:p14="http://schemas.microsoft.com/office/powerpoint/2010/main" val="387764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50013" y="228600"/>
            <a:ext cx="2084387" cy="57912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95263" y="228600"/>
            <a:ext cx="6102350" cy="5791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4849595E-DBFA-4314-AC60-BCE4B52F71CE}" type="slidenum">
              <a:rPr lang="en-US" altLang="zh-CN"/>
              <a:pPr/>
              <a:t>‹#›</a:t>
            </a:fld>
            <a:endParaRPr lang="en-US" altLang="zh-CN"/>
          </a:p>
        </p:txBody>
      </p:sp>
    </p:spTree>
    <p:extLst>
      <p:ext uri="{BB962C8B-B14F-4D97-AF65-F5344CB8AC3E}">
        <p14:creationId xmlns:p14="http://schemas.microsoft.com/office/powerpoint/2010/main" val="301143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4D14619A-555D-44E7-AD6C-ACBF969FD403}" type="slidenum">
              <a:rPr lang="en-US" altLang="zh-CN"/>
              <a:pPr/>
              <a:t>‹#›</a:t>
            </a:fld>
            <a:endParaRPr lang="en-US" altLang="zh-CN"/>
          </a:p>
        </p:txBody>
      </p:sp>
    </p:spTree>
    <p:extLst>
      <p:ext uri="{BB962C8B-B14F-4D97-AF65-F5344CB8AC3E}">
        <p14:creationId xmlns:p14="http://schemas.microsoft.com/office/powerpoint/2010/main" val="2876540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37518A78-8CBF-405B-AEBF-E80A9C2A30A9}" type="slidenum">
              <a:rPr lang="en-US" altLang="zh-CN"/>
              <a:pPr/>
              <a:t>‹#›</a:t>
            </a:fld>
            <a:endParaRPr lang="en-US" altLang="zh-CN"/>
          </a:p>
        </p:txBody>
      </p:sp>
    </p:spTree>
    <p:extLst>
      <p:ext uri="{BB962C8B-B14F-4D97-AF65-F5344CB8AC3E}">
        <p14:creationId xmlns:p14="http://schemas.microsoft.com/office/powerpoint/2010/main" val="3570606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6584265D-A971-4399-9B5B-0CAB42B1D48D}" type="slidenum">
              <a:rPr lang="en-US" altLang="zh-CN"/>
              <a:pPr/>
              <a:t>‹#›</a:t>
            </a:fld>
            <a:endParaRPr lang="en-US" altLang="zh-CN"/>
          </a:p>
        </p:txBody>
      </p:sp>
    </p:spTree>
    <p:extLst>
      <p:ext uri="{BB962C8B-B14F-4D97-AF65-F5344CB8AC3E}">
        <p14:creationId xmlns:p14="http://schemas.microsoft.com/office/powerpoint/2010/main" val="750666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8"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9" name="Rectangle 10"/>
          <p:cNvSpPr>
            <a:spLocks noGrp="1" noChangeArrowheads="1"/>
          </p:cNvSpPr>
          <p:nvPr userDrawn="1">
            <p:ph type="sldNum" sz="quarter" idx="12"/>
          </p:nvPr>
        </p:nvSpPr>
        <p:spPr>
          <a:ln/>
        </p:spPr>
        <p:txBody>
          <a:bodyPr/>
          <a:lstStyle>
            <a:lvl1pPr>
              <a:defRPr/>
            </a:lvl1pPr>
          </a:lstStyle>
          <a:p>
            <a:fld id="{0A7E99CC-CE81-4248-9EF0-54524154F059}" type="slidenum">
              <a:rPr lang="en-US" altLang="zh-CN"/>
              <a:pPr/>
              <a:t>‹#›</a:t>
            </a:fld>
            <a:endParaRPr lang="en-US" altLang="zh-CN"/>
          </a:p>
        </p:txBody>
      </p:sp>
    </p:spTree>
    <p:extLst>
      <p:ext uri="{BB962C8B-B14F-4D97-AF65-F5344CB8AC3E}">
        <p14:creationId xmlns:p14="http://schemas.microsoft.com/office/powerpoint/2010/main" val="2142319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4"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5" name="Rectangle 10"/>
          <p:cNvSpPr>
            <a:spLocks noGrp="1" noChangeArrowheads="1"/>
          </p:cNvSpPr>
          <p:nvPr userDrawn="1">
            <p:ph type="sldNum" sz="quarter" idx="12"/>
          </p:nvPr>
        </p:nvSpPr>
        <p:spPr>
          <a:ln/>
        </p:spPr>
        <p:txBody>
          <a:bodyPr/>
          <a:lstStyle>
            <a:lvl1pPr>
              <a:defRPr/>
            </a:lvl1pPr>
          </a:lstStyle>
          <a:p>
            <a:fld id="{D9117E36-5222-4EE3-AB93-8F646DBD196E}" type="slidenum">
              <a:rPr lang="en-US" altLang="zh-CN"/>
              <a:pPr/>
              <a:t>‹#›</a:t>
            </a:fld>
            <a:endParaRPr lang="en-US" altLang="zh-CN"/>
          </a:p>
        </p:txBody>
      </p:sp>
    </p:spTree>
    <p:extLst>
      <p:ext uri="{BB962C8B-B14F-4D97-AF65-F5344CB8AC3E}">
        <p14:creationId xmlns:p14="http://schemas.microsoft.com/office/powerpoint/2010/main" val="3219862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3"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4" name="Rectangle 10"/>
          <p:cNvSpPr>
            <a:spLocks noGrp="1" noChangeArrowheads="1"/>
          </p:cNvSpPr>
          <p:nvPr userDrawn="1">
            <p:ph type="sldNum" sz="quarter" idx="12"/>
          </p:nvPr>
        </p:nvSpPr>
        <p:spPr>
          <a:ln/>
        </p:spPr>
        <p:txBody>
          <a:bodyPr/>
          <a:lstStyle>
            <a:lvl1pPr>
              <a:defRPr/>
            </a:lvl1pPr>
          </a:lstStyle>
          <a:p>
            <a:fld id="{DF2FE105-44B7-42A7-8105-B56E285CA1AC}" type="slidenum">
              <a:rPr lang="en-US" altLang="zh-CN"/>
              <a:pPr/>
              <a:t>‹#›</a:t>
            </a:fld>
            <a:endParaRPr lang="en-US" altLang="zh-CN"/>
          </a:p>
        </p:txBody>
      </p:sp>
    </p:spTree>
    <p:extLst>
      <p:ext uri="{BB962C8B-B14F-4D97-AF65-F5344CB8AC3E}">
        <p14:creationId xmlns:p14="http://schemas.microsoft.com/office/powerpoint/2010/main" val="865252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439616E2-0F96-40D6-A344-EDD85794DA28}" type="slidenum">
              <a:rPr lang="en-US" altLang="zh-CN"/>
              <a:pPr/>
              <a:t>‹#›</a:t>
            </a:fld>
            <a:endParaRPr lang="en-US" altLang="zh-CN"/>
          </a:p>
        </p:txBody>
      </p:sp>
    </p:spTree>
    <p:extLst>
      <p:ext uri="{BB962C8B-B14F-4D97-AF65-F5344CB8AC3E}">
        <p14:creationId xmlns:p14="http://schemas.microsoft.com/office/powerpoint/2010/main" val="554300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9282B750-E81A-4F91-92AA-573CAA8937AA}" type="slidenum">
              <a:rPr lang="en-US" altLang="zh-CN"/>
              <a:pPr/>
              <a:t>‹#›</a:t>
            </a:fld>
            <a:endParaRPr lang="en-US" altLang="zh-CN"/>
          </a:p>
        </p:txBody>
      </p:sp>
    </p:spTree>
    <p:extLst>
      <p:ext uri="{BB962C8B-B14F-4D97-AF65-F5344CB8AC3E}">
        <p14:creationId xmlns:p14="http://schemas.microsoft.com/office/powerpoint/2010/main" val="232854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AutoShape 4"/>
          <p:cNvSpPr>
            <a:spLocks noChangeArrowheads="1"/>
          </p:cNvSpPr>
          <p:nvPr/>
        </p:nvSpPr>
        <p:spPr bwMode="blackWhite">
          <a:xfrm>
            <a:off x="0" y="152400"/>
            <a:ext cx="8534400" cy="1219200"/>
          </a:xfrm>
          <a:custGeom>
            <a:avLst/>
            <a:gdLst>
              <a:gd name="T0" fmla="*/ 0 w 7000"/>
              <a:gd name="T1" fmla="*/ 0 h 1000"/>
              <a:gd name="T2" fmla="*/ 2147483647 w 7000"/>
              <a:gd name="T3" fmla="*/ 0 h 1000"/>
              <a:gd name="T4" fmla="*/ 2147483647 w 7000"/>
              <a:gd name="T5" fmla="*/ 2147483647 h 1000"/>
              <a:gd name="T6" fmla="*/ 2147483647 w 7000"/>
              <a:gd name="T7" fmla="*/ 2147483647 h 1000"/>
              <a:gd name="T8" fmla="*/ 0 w 7000"/>
              <a:gd name="T9" fmla="*/ 2147483647 h 1000"/>
              <a:gd name="T10" fmla="*/ 0 60000 65536"/>
              <a:gd name="T11" fmla="*/ 0 60000 65536"/>
              <a:gd name="T12" fmla="*/ 0 60000 65536"/>
              <a:gd name="T13" fmla="*/ 0 60000 65536"/>
              <a:gd name="T14" fmla="*/ 0 60000 65536"/>
              <a:gd name="T15" fmla="*/ 0 w 7000"/>
              <a:gd name="T16" fmla="*/ 0 h 1000"/>
              <a:gd name="T17" fmla="*/ 3500 w 7000"/>
              <a:gd name="T18" fmla="*/ 1000 h 1000"/>
            </a:gdLst>
            <a:ahLst/>
            <a:cxnLst>
              <a:cxn ang="T10">
                <a:pos x="T0" y="T1"/>
              </a:cxn>
              <a:cxn ang="T11">
                <a:pos x="T2" y="T3"/>
              </a:cxn>
              <a:cxn ang="T12">
                <a:pos x="T4" y="T5"/>
              </a:cxn>
              <a:cxn ang="T13">
                <a:pos x="T6" y="T7"/>
              </a:cxn>
              <a:cxn ang="T14">
                <a:pos x="T8" y="T9"/>
              </a:cxn>
            </a:cxnLst>
            <a:rect l="T15" t="T16" r="T17" b="T18"/>
            <a:pathLst>
              <a:path w="7000" h="1000">
                <a:moveTo>
                  <a:pt x="0" y="0"/>
                </a:moveTo>
                <a:lnTo>
                  <a:pt x="6500" y="0"/>
                </a:lnTo>
                <a:cubicBezTo>
                  <a:pt x="6776" y="0"/>
                  <a:pt x="7000" y="223"/>
                  <a:pt x="7000" y="500"/>
                </a:cubicBezTo>
                <a:cubicBezTo>
                  <a:pt x="7000" y="776"/>
                  <a:pt x="6776" y="999"/>
                  <a:pt x="6500" y="999"/>
                </a:cubicBezTo>
                <a:lnTo>
                  <a:pt x="0" y="1000"/>
                </a:lnTo>
                <a:lnTo>
                  <a:pt x="0" y="0"/>
                </a:lnTo>
                <a:close/>
              </a:path>
            </a:pathLst>
          </a:cu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27" name="Line 5"/>
          <p:cNvSpPr>
            <a:spLocks noChangeShapeType="1"/>
          </p:cNvSpPr>
          <p:nvPr/>
        </p:nvSpPr>
        <p:spPr bwMode="auto">
          <a:xfrm>
            <a:off x="0" y="1219200"/>
            <a:ext cx="8077200" cy="0"/>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8" name="Rectangle 6"/>
          <p:cNvSpPr>
            <a:spLocks noGrp="1" noChangeArrowheads="1"/>
          </p:cNvSpPr>
          <p:nvPr userDrawn="1">
            <p:ph type="title"/>
          </p:nvPr>
        </p:nvSpPr>
        <p:spPr bwMode="auto">
          <a:xfrm>
            <a:off x="195263" y="228600"/>
            <a:ext cx="801528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9" name="Rectangle 7"/>
          <p:cNvSpPr>
            <a:spLocks noGrp="1" noChangeArrowheads="1"/>
          </p:cNvSpPr>
          <p:nvPr userDrawn="1">
            <p:ph type="body" idx="1"/>
          </p:nvPr>
        </p:nvSpPr>
        <p:spPr bwMode="auto">
          <a:xfrm>
            <a:off x="609600" y="1600200"/>
            <a:ext cx="79248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8856" name="Rectangle 8"/>
          <p:cNvSpPr>
            <a:spLocks noGrp="1" noChangeArrowheads="1"/>
          </p:cNvSpPr>
          <p:nvPr userDrawn="1">
            <p:ph type="dt" sz="half" idx="2"/>
          </p:nvPr>
        </p:nvSpPr>
        <p:spPr bwMode="auto">
          <a:xfrm>
            <a:off x="457200" y="6248400"/>
            <a:ext cx="2133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78857" name="Rectangle 9"/>
          <p:cNvSpPr>
            <a:spLocks noGrp="1" noChangeArrowheads="1"/>
          </p:cNvSpPr>
          <p:nvPr userDrawn="1">
            <p:ph type="ftr" sz="quarter" idx="3"/>
          </p:nvPr>
        </p:nvSpPr>
        <p:spPr bwMode="auto">
          <a:xfrm>
            <a:off x="3124200" y="6248400"/>
            <a:ext cx="2895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200">
                <a:latin typeface="Arial" charset="0"/>
                <a:ea typeface="宋体" pitchFamily="2" charset="-122"/>
              </a:defRPr>
            </a:lvl1pPr>
          </a:lstStyle>
          <a:p>
            <a:pPr>
              <a:defRPr/>
            </a:pPr>
            <a:endParaRPr lang="en-US" altLang="zh-CN"/>
          </a:p>
        </p:txBody>
      </p:sp>
      <p:sp>
        <p:nvSpPr>
          <p:cNvPr id="78858" name="Rectangle 10"/>
          <p:cNvSpPr>
            <a:spLocks noGrp="1" noChangeArrowheads="1"/>
          </p:cNvSpPr>
          <p:nvPr userDrawn="1">
            <p:ph type="sldNum" sz="quarter" idx="4"/>
          </p:nvPr>
        </p:nvSpPr>
        <p:spPr bwMode="auto">
          <a:xfrm>
            <a:off x="6553200" y="6248400"/>
            <a:ext cx="2133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a:latin typeface="Arial Black" panose="020B0A04020102020204" pitchFamily="34" charset="0"/>
              </a:defRPr>
            </a:lvl1pPr>
          </a:lstStyle>
          <a:p>
            <a:fld id="{05F39147-3C88-4196-B8F5-FC49BBC4499B}"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4321" r:id="rId1"/>
    <p:sldLayoutId id="2147484311" r:id="rId2"/>
    <p:sldLayoutId id="2147484312" r:id="rId3"/>
    <p:sldLayoutId id="2147484313" r:id="rId4"/>
    <p:sldLayoutId id="2147484314" r:id="rId5"/>
    <p:sldLayoutId id="2147484315" r:id="rId6"/>
    <p:sldLayoutId id="2147484316" r:id="rId7"/>
    <p:sldLayoutId id="2147484317" r:id="rId8"/>
    <p:sldLayoutId id="2147484318" r:id="rId9"/>
    <p:sldLayoutId id="2147484319" r:id="rId10"/>
    <p:sldLayoutId id="2147484320" r:id="rId11"/>
  </p:sldLayoutIdLst>
  <p:timing>
    <p:tnLst>
      <p:par>
        <p:cTn id="1" dur="indefinite" restart="never" nodeType="tmRoot"/>
      </p:par>
    </p:tnLst>
  </p:timing>
  <p:hf hdr="0" ftr="0" dt="0"/>
  <p:txStyles>
    <p:titleStyle>
      <a:lvl1pPr algn="l" rtl="0" eaLnBrk="0" fontAlgn="base" hangingPunct="0">
        <a:spcBef>
          <a:spcPct val="0"/>
        </a:spcBef>
        <a:spcAft>
          <a:spcPct val="0"/>
        </a:spcAft>
        <a:defRPr sz="4200">
          <a:solidFill>
            <a:schemeClr val="tx2"/>
          </a:solidFill>
          <a:latin typeface="+mj-lt"/>
          <a:ea typeface="+mj-ea"/>
          <a:cs typeface="+mj-cs"/>
        </a:defRPr>
      </a:lvl1pPr>
      <a:lvl2pPr algn="l" rtl="0" eaLnBrk="0" fontAlgn="base" hangingPunct="0">
        <a:spcBef>
          <a:spcPct val="0"/>
        </a:spcBef>
        <a:spcAft>
          <a:spcPct val="0"/>
        </a:spcAft>
        <a:defRPr sz="4200">
          <a:solidFill>
            <a:schemeClr val="tx2"/>
          </a:solidFill>
          <a:latin typeface="Arial" charset="0"/>
          <a:ea typeface="宋体" pitchFamily="2" charset="-122"/>
        </a:defRPr>
      </a:lvl2pPr>
      <a:lvl3pPr algn="l" rtl="0" eaLnBrk="0" fontAlgn="base" hangingPunct="0">
        <a:spcBef>
          <a:spcPct val="0"/>
        </a:spcBef>
        <a:spcAft>
          <a:spcPct val="0"/>
        </a:spcAft>
        <a:defRPr sz="4200">
          <a:solidFill>
            <a:schemeClr val="tx2"/>
          </a:solidFill>
          <a:latin typeface="Arial" charset="0"/>
          <a:ea typeface="宋体" pitchFamily="2" charset="-122"/>
        </a:defRPr>
      </a:lvl3pPr>
      <a:lvl4pPr algn="l" rtl="0" eaLnBrk="0" fontAlgn="base" hangingPunct="0">
        <a:spcBef>
          <a:spcPct val="0"/>
        </a:spcBef>
        <a:spcAft>
          <a:spcPct val="0"/>
        </a:spcAft>
        <a:defRPr sz="4200">
          <a:solidFill>
            <a:schemeClr val="tx2"/>
          </a:solidFill>
          <a:latin typeface="Arial" charset="0"/>
          <a:ea typeface="宋体" pitchFamily="2" charset="-122"/>
        </a:defRPr>
      </a:lvl4pPr>
      <a:lvl5pPr algn="l" rtl="0" eaLnBrk="0" fontAlgn="base" hangingPunct="0">
        <a:spcBef>
          <a:spcPct val="0"/>
        </a:spcBef>
        <a:spcAft>
          <a:spcPct val="0"/>
        </a:spcAft>
        <a:defRPr sz="4200">
          <a:solidFill>
            <a:schemeClr val="tx2"/>
          </a:solidFill>
          <a:latin typeface="Arial" charset="0"/>
          <a:ea typeface="宋体" pitchFamily="2" charset="-122"/>
        </a:defRPr>
      </a:lvl5pPr>
      <a:lvl6pPr marL="457200" algn="l" rtl="0" fontAlgn="base">
        <a:spcBef>
          <a:spcPct val="0"/>
        </a:spcBef>
        <a:spcAft>
          <a:spcPct val="0"/>
        </a:spcAft>
        <a:defRPr sz="4200">
          <a:solidFill>
            <a:schemeClr val="tx2"/>
          </a:solidFill>
          <a:latin typeface="Arial" charset="0"/>
          <a:ea typeface="宋体" pitchFamily="2" charset="-122"/>
        </a:defRPr>
      </a:lvl6pPr>
      <a:lvl7pPr marL="914400" algn="l" rtl="0" fontAlgn="base">
        <a:spcBef>
          <a:spcPct val="0"/>
        </a:spcBef>
        <a:spcAft>
          <a:spcPct val="0"/>
        </a:spcAft>
        <a:defRPr sz="4200">
          <a:solidFill>
            <a:schemeClr val="tx2"/>
          </a:solidFill>
          <a:latin typeface="Arial" charset="0"/>
          <a:ea typeface="宋体" pitchFamily="2" charset="-122"/>
        </a:defRPr>
      </a:lvl7pPr>
      <a:lvl8pPr marL="1371600" algn="l" rtl="0" fontAlgn="base">
        <a:spcBef>
          <a:spcPct val="0"/>
        </a:spcBef>
        <a:spcAft>
          <a:spcPct val="0"/>
        </a:spcAft>
        <a:defRPr sz="4200">
          <a:solidFill>
            <a:schemeClr val="tx2"/>
          </a:solidFill>
          <a:latin typeface="Arial" charset="0"/>
          <a:ea typeface="宋体" pitchFamily="2" charset="-122"/>
        </a:defRPr>
      </a:lvl8pPr>
      <a:lvl9pPr marL="1828800" algn="l" rtl="0" fontAlgn="base">
        <a:spcBef>
          <a:spcPct val="0"/>
        </a:spcBef>
        <a:spcAft>
          <a:spcPct val="0"/>
        </a:spcAft>
        <a:defRPr sz="42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80000"/>
        <a:buFont typeface="Wingdings" panose="05000000000000000000"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panose="05000000000000000000" pitchFamily="2" charset="2"/>
        <a:buChar char="l"/>
        <a:defRPr sz="28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l"/>
        <a:defRPr sz="2400">
          <a:solidFill>
            <a:schemeClr val="tx1"/>
          </a:solidFill>
          <a:latin typeface="+mn-lt"/>
          <a:ea typeface="+mn-ea"/>
        </a:defRPr>
      </a:lvl3pPr>
      <a:lvl4pPr marL="1600200" indent="-228600" algn="l" rtl="0" eaLnBrk="0" fontAlgn="base" hangingPunct="0">
        <a:spcBef>
          <a:spcPct val="20000"/>
        </a:spcBef>
        <a:spcAft>
          <a:spcPct val="0"/>
        </a:spcAft>
        <a:buClr>
          <a:schemeClr val="hlink"/>
        </a:buClr>
        <a:buSzPct val="60000"/>
        <a:buFont typeface="Wingdings" panose="05000000000000000000" pitchFamily="2" charset="2"/>
        <a:buChar char="l"/>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SzPct val="40000"/>
        <a:buFont typeface="Wingdings" panose="05000000000000000000" pitchFamily="2" charset="2"/>
        <a:buChar char="l"/>
        <a:defRPr sz="2000">
          <a:solidFill>
            <a:schemeClr val="tx1"/>
          </a:solidFill>
          <a:latin typeface="+mn-lt"/>
          <a:ea typeface="+mn-ea"/>
        </a:defRPr>
      </a:lvl5pPr>
      <a:lvl6pPr marL="25146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6pPr>
      <a:lvl7pPr marL="29718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7pPr>
      <a:lvl8pPr marL="34290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8pPr>
      <a:lvl9pPr marL="38862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15.wmf"/><Relationship Id="rId13" Type="http://schemas.openxmlformats.org/officeDocument/2006/relationships/image" Target="../media/image19.png"/><Relationship Id="rId3" Type="http://schemas.openxmlformats.org/officeDocument/2006/relationships/notesSlide" Target="../notesSlides/notesSlide14.xml"/><Relationship Id="rId7" Type="http://schemas.openxmlformats.org/officeDocument/2006/relationships/oleObject" Target="../embeddings/oleObject2.bin"/><Relationship Id="rId12" Type="http://schemas.openxmlformats.org/officeDocument/2006/relationships/image" Target="../media/image17.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4.w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16.wmf"/><Relationship Id="rId4" Type="http://schemas.openxmlformats.org/officeDocument/2006/relationships/image" Target="../media/image18.png"/><Relationship Id="rId9" Type="http://schemas.openxmlformats.org/officeDocument/2006/relationships/oleObject" Target="../embeddings/oleObject3.bin"/></Relationships>
</file>

<file path=ppt/slides/_rels/slide15.xml.rels><?xml version="1.0" encoding="UTF-8" standalone="yes"?>
<Relationships xmlns="http://schemas.openxmlformats.org/package/2006/relationships"><Relationship Id="rId8" Type="http://schemas.openxmlformats.org/officeDocument/2006/relationships/image" Target="../media/image15.wmf"/><Relationship Id="rId13" Type="http://schemas.openxmlformats.org/officeDocument/2006/relationships/image" Target="../media/image19.png"/><Relationship Id="rId3" Type="http://schemas.openxmlformats.org/officeDocument/2006/relationships/notesSlide" Target="../notesSlides/notesSlide15.xml"/><Relationship Id="rId7" Type="http://schemas.openxmlformats.org/officeDocument/2006/relationships/oleObject" Target="../embeddings/oleObject6.bin"/><Relationship Id="rId12" Type="http://schemas.openxmlformats.org/officeDocument/2006/relationships/image" Target="../media/image17.w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wmf"/><Relationship Id="rId11" Type="http://schemas.openxmlformats.org/officeDocument/2006/relationships/oleObject" Target="../embeddings/oleObject8.bin"/><Relationship Id="rId5" Type="http://schemas.openxmlformats.org/officeDocument/2006/relationships/oleObject" Target="../embeddings/oleObject5.bin"/><Relationship Id="rId10" Type="http://schemas.openxmlformats.org/officeDocument/2006/relationships/image" Target="../media/image16.wmf"/><Relationship Id="rId4" Type="http://schemas.openxmlformats.org/officeDocument/2006/relationships/image" Target="../media/image18.png"/><Relationship Id="rId9" Type="http://schemas.openxmlformats.org/officeDocument/2006/relationships/oleObject" Target="../embeddings/oleObject7.bin"/></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27.wmf"/><Relationship Id="rId3" Type="http://schemas.openxmlformats.org/officeDocument/2006/relationships/notesSlide" Target="../notesSlides/notesSlide25.xml"/><Relationship Id="rId7"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29.PNG"/><Relationship Id="rId5" Type="http://schemas.openxmlformats.org/officeDocument/2006/relationships/image" Target="../media/image26.wmf"/><Relationship Id="rId10" Type="http://schemas.openxmlformats.org/officeDocument/2006/relationships/image" Target="../media/image28.wmf"/><Relationship Id="rId4" Type="http://schemas.openxmlformats.org/officeDocument/2006/relationships/oleObject" Target="../embeddings/oleObject9.bin"/><Relationship Id="rId9" Type="http://schemas.openxmlformats.org/officeDocument/2006/relationships/oleObject" Target="../embeddings/oleObject11.bin"/></Relationships>
</file>

<file path=ppt/slides/_rels/slide26.xml.rels><?xml version="1.0" encoding="UTF-8" standalone="yes"?>
<Relationships xmlns="http://schemas.openxmlformats.org/package/2006/relationships"><Relationship Id="rId8" Type="http://schemas.openxmlformats.org/officeDocument/2006/relationships/image" Target="../media/image30.wmf"/><Relationship Id="rId3" Type="http://schemas.openxmlformats.org/officeDocument/2006/relationships/notesSlide" Target="../notesSlides/notesSlide26.xml"/><Relationship Id="rId7"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31.png"/><Relationship Id="rId5" Type="http://schemas.openxmlformats.org/officeDocument/2006/relationships/image" Target="../media/image26.wmf"/><Relationship Id="rId4" Type="http://schemas.openxmlformats.org/officeDocument/2006/relationships/oleObject" Target="../embeddings/oleObject12.bin"/></Relationships>
</file>

<file path=ppt/slides/_rels/slide27.xml.rels><?xml version="1.0" encoding="UTF-8" standalone="yes"?>
<Relationships xmlns="http://schemas.openxmlformats.org/package/2006/relationships"><Relationship Id="rId8" Type="http://schemas.openxmlformats.org/officeDocument/2006/relationships/oleObject" Target="../embeddings/oleObject16.bin"/><Relationship Id="rId3" Type="http://schemas.openxmlformats.org/officeDocument/2006/relationships/notesSlide" Target="../notesSlides/notesSlide27.xml"/><Relationship Id="rId7" Type="http://schemas.openxmlformats.org/officeDocument/2006/relationships/image" Target="../media/image33.w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15.bin"/><Relationship Id="rId5" Type="http://schemas.openxmlformats.org/officeDocument/2006/relationships/image" Target="../media/image32.wmf"/><Relationship Id="rId4" Type="http://schemas.openxmlformats.org/officeDocument/2006/relationships/oleObject" Target="../embeddings/oleObject14.bin"/><Relationship Id="rId9" Type="http://schemas.openxmlformats.org/officeDocument/2006/relationships/image" Target="../media/image34.wmf"/></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48.jp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algn="ctr" eaLnBrk="1" hangingPunct="1"/>
            <a:r>
              <a:rPr lang="zh-CN" altLang="en-US" dirty="0" smtClean="0"/>
              <a:t>创造力</a:t>
            </a:r>
            <a:r>
              <a:rPr lang="zh-CN" altLang="en-US" smtClean="0"/>
              <a:t>支持的三维造型</a:t>
            </a:r>
            <a:r>
              <a:rPr lang="zh-CN" altLang="en-US" dirty="0" smtClean="0"/>
              <a:t>技术</a:t>
            </a:r>
            <a:endParaRPr lang="en-US" altLang="zh-CN" dirty="0" smtClean="0"/>
          </a:p>
        </p:txBody>
      </p:sp>
      <p:sp>
        <p:nvSpPr>
          <p:cNvPr id="5123" name="副标题 1"/>
          <p:cNvSpPr>
            <a:spLocks noGrp="1"/>
          </p:cNvSpPr>
          <p:nvPr>
            <p:ph type="subTitle" idx="1"/>
          </p:nvPr>
        </p:nvSpPr>
        <p:spPr>
          <a:xfrm>
            <a:off x="914400" y="3733800"/>
            <a:ext cx="6629400" cy="1752600"/>
          </a:xfrm>
        </p:spPr>
        <p:txBody>
          <a:bodyPr/>
          <a:lstStyle/>
          <a:p>
            <a:pPr eaLnBrk="1" hangingPunct="1">
              <a:defRPr/>
            </a:pPr>
            <a:r>
              <a:rPr lang="zh-CN" altLang="en-US" sz="2000" dirty="0" smtClean="0">
                <a:latin typeface="+mn-ea"/>
              </a:rPr>
              <a:t>答 辩 人：郭 雪 昆</a:t>
            </a:r>
            <a:endParaRPr lang="en-US" altLang="zh-CN" sz="2000" dirty="0" smtClean="0">
              <a:latin typeface="+mn-ea"/>
            </a:endParaRPr>
          </a:p>
          <a:p>
            <a:pPr eaLnBrk="1" hangingPunct="1">
              <a:defRPr/>
            </a:pPr>
            <a:r>
              <a:rPr lang="zh-CN" altLang="en-US" sz="2000" dirty="0" smtClean="0">
                <a:latin typeface="+mn-ea"/>
              </a:rPr>
              <a:t>指导老师：金 小 刚 教授</a:t>
            </a:r>
            <a:endParaRPr lang="en-US" altLang="zh-CN" sz="2000" dirty="0" smtClean="0">
              <a:latin typeface="+mn-ea"/>
            </a:endParaRPr>
          </a:p>
          <a:p>
            <a:pPr eaLnBrk="1" hangingPunct="1">
              <a:defRPr/>
            </a:pPr>
            <a:r>
              <a:rPr lang="zh-CN" altLang="en-US" sz="2000" dirty="0" smtClean="0">
                <a:latin typeface="+mn-ea"/>
              </a:rPr>
              <a:t>答辩时间：</a:t>
            </a:r>
            <a:r>
              <a:rPr lang="en-US" altLang="zh-CN" sz="2000" dirty="0" smtClean="0">
                <a:latin typeface="+mn-ea"/>
              </a:rPr>
              <a:t>2016</a:t>
            </a:r>
            <a:r>
              <a:rPr lang="zh-CN" altLang="en-US" sz="2000" dirty="0" smtClean="0">
                <a:latin typeface="+mn-ea"/>
              </a:rPr>
              <a:t>年</a:t>
            </a:r>
            <a:r>
              <a:rPr lang="en-US" altLang="zh-CN" sz="2000" dirty="0">
                <a:latin typeface="+mn-ea"/>
              </a:rPr>
              <a:t>7</a:t>
            </a:r>
            <a:r>
              <a:rPr lang="zh-CN" altLang="en-US" sz="2000" dirty="0" smtClean="0">
                <a:latin typeface="+mn-ea"/>
              </a:rPr>
              <a:t>月</a:t>
            </a:r>
            <a:r>
              <a:rPr lang="en-US" altLang="zh-CN" sz="2000" dirty="0" smtClean="0">
                <a:latin typeface="+mn-ea"/>
              </a:rPr>
              <a:t>17</a:t>
            </a:r>
            <a:r>
              <a:rPr lang="zh-CN" altLang="en-US" sz="2000" dirty="0" smtClean="0">
                <a:latin typeface="+mn-ea"/>
              </a:rPr>
              <a:t>日</a:t>
            </a:r>
          </a:p>
        </p:txBody>
      </p:sp>
      <p:sp>
        <p:nvSpPr>
          <p:cNvPr id="3076" name="TextBox 1"/>
          <p:cNvSpPr txBox="1">
            <a:spLocks noChangeArrowheads="1"/>
          </p:cNvSpPr>
          <p:nvPr/>
        </p:nvSpPr>
        <p:spPr bwMode="auto">
          <a:xfrm>
            <a:off x="2185988" y="909638"/>
            <a:ext cx="326231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a:t>浙江大学博士论文答辩</a:t>
            </a:r>
          </a:p>
        </p:txBody>
      </p:sp>
      <p:sp>
        <p:nvSpPr>
          <p:cNvPr id="307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3DA6CCA-15A5-47AA-AEAE-4B458CE112DD}" type="slidenum">
              <a:rPr lang="en-US" altLang="zh-CN">
                <a:latin typeface="Arial Black" panose="020B0A04020102020204" pitchFamily="34" charset="0"/>
              </a:rPr>
              <a:pPr eaLnBrk="1" hangingPunct="1"/>
              <a:t>1</a:t>
            </a:fld>
            <a:endParaRPr lang="en-US" altLang="zh-CN">
              <a:latin typeface="Arial Black" panose="020B0A04020102020204" pitchFamily="34" charset="0"/>
            </a:endParaRPr>
          </a:p>
        </p:txBody>
      </p:sp>
    </p:spTree>
  </p:cSld>
  <p:clrMapOvr>
    <a:masterClrMapping/>
  </p:clrMapOvr>
  <p:transition spd="slow" advTm="14371"/>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z="3200" dirty="0" smtClean="0"/>
              <a:t>研究背景与现状：创造力支持的造型技术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10</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494" y="2743200"/>
            <a:ext cx="8106906" cy="2457793"/>
          </a:xfrm>
          <a:prstGeom prst="rect">
            <a:avLst/>
          </a:prstGeom>
        </p:spPr>
      </p:pic>
      <p:sp>
        <p:nvSpPr>
          <p:cNvPr id="5" name="文本框 4"/>
          <p:cNvSpPr txBox="1"/>
          <p:nvPr/>
        </p:nvSpPr>
        <p:spPr>
          <a:xfrm>
            <a:off x="3810000" y="5564710"/>
            <a:ext cx="2057400" cy="369332"/>
          </a:xfrm>
          <a:prstGeom prst="rect">
            <a:avLst/>
          </a:prstGeom>
          <a:noFill/>
        </p:spPr>
        <p:txBody>
          <a:bodyPr wrap="square" rtlCol="0">
            <a:spAutoFit/>
          </a:bodyPr>
          <a:lstStyle/>
          <a:p>
            <a:r>
              <a:rPr lang="en-US" altLang="zh-CN" dirty="0" err="1" smtClean="0"/>
              <a:t>RigMesh</a:t>
            </a:r>
            <a:r>
              <a:rPr lang="en-US" altLang="zh-CN" dirty="0" smtClean="0"/>
              <a:t> SIG’12</a:t>
            </a:r>
            <a:endParaRPr lang="zh-CN" altLang="en-US" dirty="0"/>
          </a:p>
        </p:txBody>
      </p:sp>
      <p:sp>
        <p:nvSpPr>
          <p:cNvPr id="7" name="内容占位符 2"/>
          <p:cNvSpPr>
            <a:spLocks noGrp="1"/>
          </p:cNvSpPr>
          <p:nvPr>
            <p:ph idx="1"/>
          </p:nvPr>
        </p:nvSpPr>
        <p:spPr>
          <a:xfrm>
            <a:off x="609600" y="1600200"/>
            <a:ext cx="7467600" cy="594617"/>
          </a:xfrm>
        </p:spPr>
        <p:txBody>
          <a:bodyPr/>
          <a:lstStyle/>
          <a:p>
            <a:r>
              <a:rPr lang="zh-CN" altLang="en-US" dirty="0" smtClean="0"/>
              <a:t>局限：仅造型静止模型</a:t>
            </a:r>
            <a:endParaRPr lang="en-US" altLang="zh-CN" dirty="0" smtClean="0"/>
          </a:p>
        </p:txBody>
      </p:sp>
    </p:spTree>
    <p:extLst>
      <p:ext uri="{BB962C8B-B14F-4D97-AF65-F5344CB8AC3E}">
        <p14:creationId xmlns:p14="http://schemas.microsoft.com/office/powerpoint/2010/main" val="4249469258"/>
      </p:ext>
    </p:extLst>
  </p:cSld>
  <p:clrMapOvr>
    <a:masterClrMapping/>
  </p:clrMapOvr>
  <p:transition spd="slow" advTm="173638"/>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a:t>
            </a:r>
            <a:r>
              <a:rPr lang="zh-CN" altLang="en-US" smtClean="0"/>
              <a:t>现状：本文研究内容</a:t>
            </a:r>
            <a:endParaRPr lang="zh-CN" altLang="en-US" smtClean="0"/>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11</a:t>
            </a:fld>
            <a:endParaRPr lang="en-US" altLang="zh-CN" dirty="0">
              <a:latin typeface="Arial Black" panose="020B0A04020102020204" pitchFamily="34" charset="0"/>
            </a:endParaRPr>
          </a:p>
        </p:txBody>
      </p:sp>
      <p:sp>
        <p:nvSpPr>
          <p:cNvPr id="5" name="内容占位符 2"/>
          <p:cNvSpPr>
            <a:spLocks noGrp="1"/>
          </p:cNvSpPr>
          <p:nvPr>
            <p:ph idx="1"/>
          </p:nvPr>
        </p:nvSpPr>
        <p:spPr>
          <a:xfrm>
            <a:off x="609600" y="1600200"/>
            <a:ext cx="7924800" cy="4724400"/>
          </a:xfrm>
        </p:spPr>
        <p:txBody>
          <a:bodyPr/>
          <a:lstStyle/>
          <a:p>
            <a:r>
              <a:rPr lang="zh-CN" altLang="en-US" dirty="0" smtClean="0"/>
              <a:t>本文研究内容</a:t>
            </a:r>
            <a:endParaRPr lang="en-US" altLang="zh-CN" dirty="0" smtClean="0"/>
          </a:p>
          <a:p>
            <a:pPr lvl="1"/>
            <a:r>
              <a:rPr lang="zh-CN" altLang="en-US" dirty="0" smtClean="0"/>
              <a:t>基于草图的</a:t>
            </a:r>
            <a:r>
              <a:rPr lang="zh-CN" altLang="en-US" dirty="0"/>
              <a:t>按需</a:t>
            </a:r>
            <a:r>
              <a:rPr lang="zh-CN" altLang="en-US" dirty="0" smtClean="0"/>
              <a:t>部件提取</a:t>
            </a:r>
            <a:endParaRPr lang="en-US" altLang="zh-CN" dirty="0" smtClean="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p:txBody>
      </p:sp>
    </p:spTree>
    <p:extLst>
      <p:ext uri="{BB962C8B-B14F-4D97-AF65-F5344CB8AC3E}">
        <p14:creationId xmlns:p14="http://schemas.microsoft.com/office/powerpoint/2010/main" val="2563840912"/>
      </p:ext>
    </p:extLst>
  </p:cSld>
  <p:clrMapOvr>
    <a:masterClrMapping/>
  </p:clrMapOvr>
  <p:transition spd="slow" advTm="173638"/>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dirty="0"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b="1" dirty="0">
                <a:solidFill>
                  <a:srgbClr val="FF0000"/>
                </a:solidFill>
              </a:rPr>
              <a:t>基于草图的按需部件</a:t>
            </a:r>
            <a:r>
              <a:rPr lang="zh-CN" altLang="en-US" b="1" dirty="0" smtClean="0">
                <a:solidFill>
                  <a:srgbClr val="FF0000"/>
                </a:solidFill>
              </a:rPr>
              <a:t>提取</a:t>
            </a:r>
            <a:endParaRPr lang="en-US" altLang="zh-CN" b="1" dirty="0">
              <a:solidFill>
                <a:srgbClr val="FF0000"/>
              </a:solidFill>
            </a:endParaRPr>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12</a:t>
            </a:fld>
            <a:endParaRPr lang="en-US" altLang="zh-CN">
              <a:latin typeface="Arial Black" panose="020B0A04020102020204" pitchFamily="34" charset="0"/>
            </a:endParaRPr>
          </a:p>
        </p:txBody>
      </p:sp>
    </p:spTree>
    <p:extLst>
      <p:ext uri="{BB962C8B-B14F-4D97-AF65-F5344CB8AC3E}">
        <p14:creationId xmlns:p14="http://schemas.microsoft.com/office/powerpoint/2010/main" val="806543898"/>
      </p:ext>
    </p:extLst>
  </p:cSld>
  <p:clrMapOvr>
    <a:masterClrMapping/>
  </p:clrMapOvr>
  <p:transition spd="slow" advTm="4378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13</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2747" y="2894267"/>
            <a:ext cx="2390053" cy="1762785"/>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38800" y="2906710"/>
            <a:ext cx="2362200" cy="1806579"/>
          </a:xfrm>
          <a:prstGeom prst="rect">
            <a:avLst/>
          </a:prstGeom>
        </p:spPr>
      </p:pic>
      <p:cxnSp>
        <p:nvCxnSpPr>
          <p:cNvPr id="5" name="直接箭头连接符 4"/>
          <p:cNvCxnSpPr/>
          <p:nvPr/>
        </p:nvCxnSpPr>
        <p:spPr>
          <a:xfrm>
            <a:off x="3886200" y="3810000"/>
            <a:ext cx="1219200" cy="0"/>
          </a:xfrm>
          <a:prstGeom prst="straightConnector1">
            <a:avLst/>
          </a:prstGeom>
          <a:ln w="50800">
            <a:gradFill flip="none" rotWithShape="1">
              <a:gsLst>
                <a:gs pos="64000">
                  <a:srgbClr val="A40000"/>
                </a:gs>
                <a:gs pos="0">
                  <a:srgbClr val="FF0000"/>
                </a:gs>
                <a:gs pos="100000">
                  <a:schemeClr val="accent4"/>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779"/>
      </p:ext>
    </p:extLst>
  </p:cSld>
  <p:clrMapOvr>
    <a:masterClrMapping/>
  </p:clrMapOvr>
  <p:transition spd="slow" advTm="4378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14</a:t>
            </a:fld>
            <a:endParaRPr lang="en-US" altLang="zh-CN">
              <a:latin typeface="Arial Black" panose="020B0A04020102020204" pitchFamily="34" charset="0"/>
            </a:endParaRPr>
          </a:p>
        </p:txBody>
      </p:sp>
      <p:cxnSp>
        <p:nvCxnSpPr>
          <p:cNvPr id="10" name="直接箭头连接符 9"/>
          <p:cNvCxnSpPr/>
          <p:nvPr/>
        </p:nvCxnSpPr>
        <p:spPr>
          <a:xfrm>
            <a:off x="1829787" y="3518715"/>
            <a:ext cx="640980" cy="32626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5364962" y="2361389"/>
            <a:ext cx="3124200" cy="10633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4579" y="2427932"/>
            <a:ext cx="1516352" cy="1281562"/>
          </a:xfrm>
          <a:prstGeom prst="rect">
            <a:avLst/>
          </a:prstGeom>
        </p:spPr>
      </p:pic>
      <p:graphicFrame>
        <p:nvGraphicFramePr>
          <p:cNvPr id="3" name="对象 2"/>
          <p:cNvGraphicFramePr>
            <a:graphicFrameLocks noChangeAspect="1"/>
          </p:cNvGraphicFramePr>
          <p:nvPr>
            <p:extLst/>
          </p:nvPr>
        </p:nvGraphicFramePr>
        <p:xfrm>
          <a:off x="3914851" y="4871013"/>
          <a:ext cx="366185" cy="681769"/>
        </p:xfrm>
        <a:graphic>
          <a:graphicData uri="http://schemas.openxmlformats.org/presentationml/2006/ole">
            <mc:AlternateContent xmlns:mc="http://schemas.openxmlformats.org/markup-compatibility/2006">
              <mc:Choice xmlns:v="urn:schemas-microsoft-com:vml" Requires="v">
                <p:oleObj spid="_x0000_s1598" name="Image" r:id="rId5" imgW="10641240" imgH="19809360" progId="Photoshop.Image.12">
                  <p:embed/>
                </p:oleObj>
              </mc:Choice>
              <mc:Fallback>
                <p:oleObj name="Image" r:id="rId5" imgW="10641240" imgH="19809360" progId="Photoshop.Image.12">
                  <p:embed/>
                  <p:pic>
                    <p:nvPicPr>
                      <p:cNvPr id="0" name=""/>
                      <p:cNvPicPr/>
                      <p:nvPr/>
                    </p:nvPicPr>
                    <p:blipFill>
                      <a:blip r:embed="rId6"/>
                      <a:stretch>
                        <a:fillRect/>
                      </a:stretch>
                    </p:blipFill>
                    <p:spPr>
                      <a:xfrm>
                        <a:off x="3914851" y="4871013"/>
                        <a:ext cx="366185" cy="681769"/>
                      </a:xfrm>
                      <a:prstGeom prst="rect">
                        <a:avLst/>
                      </a:prstGeom>
                    </p:spPr>
                  </p:pic>
                </p:oleObj>
              </mc:Fallback>
            </mc:AlternateContent>
          </a:graphicData>
        </a:graphic>
      </p:graphicFrame>
      <p:graphicFrame>
        <p:nvGraphicFramePr>
          <p:cNvPr id="4" name="对象 3"/>
          <p:cNvGraphicFramePr>
            <a:graphicFrameLocks noChangeAspect="1"/>
          </p:cNvGraphicFramePr>
          <p:nvPr>
            <p:extLst/>
          </p:nvPr>
        </p:nvGraphicFramePr>
        <p:xfrm>
          <a:off x="2769950" y="4977143"/>
          <a:ext cx="604884" cy="612541"/>
        </p:xfrm>
        <a:graphic>
          <a:graphicData uri="http://schemas.openxmlformats.org/presentationml/2006/ole">
            <mc:AlternateContent xmlns:mc="http://schemas.openxmlformats.org/markup-compatibility/2006">
              <mc:Choice xmlns:v="urn:schemas-microsoft-com:vml" Requires="v">
                <p:oleObj spid="_x0000_s1599" name="Image" r:id="rId7" imgW="20317320" imgH="20571120" progId="Photoshop.Image.12">
                  <p:embed/>
                </p:oleObj>
              </mc:Choice>
              <mc:Fallback>
                <p:oleObj name="Image" r:id="rId7" imgW="20317320" imgH="20571120" progId="Photoshop.Image.12">
                  <p:embed/>
                  <p:pic>
                    <p:nvPicPr>
                      <p:cNvPr id="0" name=""/>
                      <p:cNvPicPr/>
                      <p:nvPr/>
                    </p:nvPicPr>
                    <p:blipFill>
                      <a:blip r:embed="rId8"/>
                      <a:stretch>
                        <a:fillRect/>
                      </a:stretch>
                    </p:blipFill>
                    <p:spPr>
                      <a:xfrm>
                        <a:off x="2769950" y="4977143"/>
                        <a:ext cx="604884" cy="612541"/>
                      </a:xfrm>
                      <a:prstGeom prst="rect">
                        <a:avLst/>
                      </a:prstGeom>
                    </p:spPr>
                  </p:pic>
                </p:oleObj>
              </mc:Fallback>
            </mc:AlternateContent>
          </a:graphicData>
        </a:graphic>
      </p:graphicFrame>
      <p:graphicFrame>
        <p:nvGraphicFramePr>
          <p:cNvPr id="5" name="对象 4"/>
          <p:cNvGraphicFramePr>
            <a:graphicFrameLocks noChangeAspect="1"/>
          </p:cNvGraphicFramePr>
          <p:nvPr>
            <p:extLst/>
          </p:nvPr>
        </p:nvGraphicFramePr>
        <p:xfrm>
          <a:off x="4700785" y="4132609"/>
          <a:ext cx="652737" cy="663361"/>
        </p:xfrm>
        <a:graphic>
          <a:graphicData uri="http://schemas.openxmlformats.org/presentationml/2006/ole">
            <mc:AlternateContent xmlns:mc="http://schemas.openxmlformats.org/markup-compatibility/2006">
              <mc:Choice xmlns:v="urn:schemas-microsoft-com:vml" Requires="v">
                <p:oleObj spid="_x0000_s1600" name="Image" r:id="rId9" imgW="20279160" imgH="20609280" progId="Photoshop.Image.12">
                  <p:embed/>
                </p:oleObj>
              </mc:Choice>
              <mc:Fallback>
                <p:oleObj name="Image" r:id="rId9" imgW="20279160" imgH="20609280" progId="Photoshop.Image.12">
                  <p:embed/>
                  <p:pic>
                    <p:nvPicPr>
                      <p:cNvPr id="0" name=""/>
                      <p:cNvPicPr/>
                      <p:nvPr/>
                    </p:nvPicPr>
                    <p:blipFill>
                      <a:blip r:embed="rId10"/>
                      <a:stretch>
                        <a:fillRect/>
                      </a:stretch>
                    </p:blipFill>
                    <p:spPr>
                      <a:xfrm>
                        <a:off x="4700785" y="4132609"/>
                        <a:ext cx="652737" cy="663361"/>
                      </a:xfrm>
                      <a:prstGeom prst="rect">
                        <a:avLst/>
                      </a:prstGeom>
                    </p:spPr>
                  </p:pic>
                </p:oleObj>
              </mc:Fallback>
            </mc:AlternateContent>
          </a:graphicData>
        </a:graphic>
      </p:graphicFrame>
      <p:graphicFrame>
        <p:nvGraphicFramePr>
          <p:cNvPr id="6" name="对象 5"/>
          <p:cNvGraphicFramePr>
            <a:graphicFrameLocks noChangeAspect="1"/>
          </p:cNvGraphicFramePr>
          <p:nvPr>
            <p:extLst/>
          </p:nvPr>
        </p:nvGraphicFramePr>
        <p:xfrm>
          <a:off x="2041298" y="4107290"/>
          <a:ext cx="462798" cy="663361"/>
        </p:xfrm>
        <a:graphic>
          <a:graphicData uri="http://schemas.openxmlformats.org/presentationml/2006/ole">
            <mc:AlternateContent xmlns:mc="http://schemas.openxmlformats.org/markup-compatibility/2006">
              <mc:Choice xmlns:v="urn:schemas-microsoft-com:vml" Requires="v">
                <p:oleObj spid="_x0000_s1601" name="Image" r:id="rId11" imgW="14450760" imgH="20710800" progId="Photoshop.Image.12">
                  <p:embed/>
                </p:oleObj>
              </mc:Choice>
              <mc:Fallback>
                <p:oleObj name="Image" r:id="rId11" imgW="14450760" imgH="20710800" progId="Photoshop.Image.12">
                  <p:embed/>
                  <p:pic>
                    <p:nvPicPr>
                      <p:cNvPr id="0" name=""/>
                      <p:cNvPicPr/>
                      <p:nvPr/>
                    </p:nvPicPr>
                    <p:blipFill>
                      <a:blip r:embed="rId12"/>
                      <a:stretch>
                        <a:fillRect/>
                      </a:stretch>
                    </p:blipFill>
                    <p:spPr>
                      <a:xfrm>
                        <a:off x="2041298" y="4107290"/>
                        <a:ext cx="462798" cy="663361"/>
                      </a:xfrm>
                      <a:prstGeom prst="rect">
                        <a:avLst/>
                      </a:prstGeom>
                    </p:spPr>
                  </p:pic>
                </p:oleObj>
              </mc:Fallback>
            </mc:AlternateContent>
          </a:graphicData>
        </a:graphic>
      </p:graphicFrame>
      <p:pic>
        <p:nvPicPr>
          <p:cNvPr id="8" name="图片 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63979" y="2440107"/>
            <a:ext cx="2426918" cy="829373"/>
          </a:xfrm>
          <a:prstGeom prst="rect">
            <a:avLst/>
          </a:prstGeom>
        </p:spPr>
      </p:pic>
      <p:grpSp>
        <p:nvGrpSpPr>
          <p:cNvPr id="21" name="组合 20"/>
          <p:cNvGrpSpPr/>
          <p:nvPr/>
        </p:nvGrpSpPr>
        <p:grpSpPr>
          <a:xfrm rot="3299560">
            <a:off x="2438956" y="4885978"/>
            <a:ext cx="381000" cy="76200"/>
            <a:chOff x="7467600" y="4648200"/>
            <a:chExt cx="381000" cy="76200"/>
          </a:xfrm>
        </p:grpSpPr>
        <p:sp>
          <p:nvSpPr>
            <p:cNvPr id="20" name="椭圆 19"/>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8031962" y="2883972"/>
            <a:ext cx="381000" cy="76200"/>
            <a:chOff x="7467600" y="4648200"/>
            <a:chExt cx="381000" cy="76200"/>
          </a:xfrm>
          <a:solidFill>
            <a:srgbClr val="F88E90"/>
          </a:solidFill>
        </p:grpSpPr>
        <p:sp>
          <p:nvSpPr>
            <p:cNvPr id="27" name="椭圆 26"/>
            <p:cNvSpPr/>
            <p:nvPr/>
          </p:nvSpPr>
          <p:spPr>
            <a:xfrm>
              <a:off x="74676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28" name="椭圆 27"/>
            <p:cNvSpPr/>
            <p:nvPr/>
          </p:nvSpPr>
          <p:spPr>
            <a:xfrm>
              <a:off x="76200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29" name="椭圆 28"/>
            <p:cNvSpPr/>
            <p:nvPr/>
          </p:nvSpPr>
          <p:spPr>
            <a:xfrm>
              <a:off x="77724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grpSp>
      <p:sp>
        <p:nvSpPr>
          <p:cNvPr id="9" name="流程图: 磁盘 8"/>
          <p:cNvSpPr/>
          <p:nvPr/>
        </p:nvSpPr>
        <p:spPr>
          <a:xfrm>
            <a:off x="2879083" y="3408106"/>
            <a:ext cx="1495690" cy="1264249"/>
          </a:xfrm>
          <a:prstGeom prst="flowChartMagneticDisk">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grpSp>
        <p:nvGrpSpPr>
          <p:cNvPr id="33" name="组合 32"/>
          <p:cNvGrpSpPr/>
          <p:nvPr/>
        </p:nvGrpSpPr>
        <p:grpSpPr>
          <a:xfrm rot="8173166">
            <a:off x="4396785" y="4987670"/>
            <a:ext cx="381000" cy="76200"/>
            <a:chOff x="7467600" y="4648200"/>
            <a:chExt cx="381000" cy="76200"/>
          </a:xfrm>
        </p:grpSpPr>
        <p:sp>
          <p:nvSpPr>
            <p:cNvPr id="34" name="椭圆 33"/>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3471394" y="5307394"/>
            <a:ext cx="381000" cy="76200"/>
            <a:chOff x="7467600" y="4648200"/>
            <a:chExt cx="381000" cy="76200"/>
          </a:xfrm>
        </p:grpSpPr>
        <p:sp>
          <p:nvSpPr>
            <p:cNvPr id="38" name="椭圆 37"/>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1" name="直接箭头连接符 40"/>
          <p:cNvCxnSpPr/>
          <p:nvPr/>
        </p:nvCxnSpPr>
        <p:spPr>
          <a:xfrm flipV="1">
            <a:off x="4626515" y="3623433"/>
            <a:ext cx="746234" cy="41679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06915"/>
      </p:ext>
    </p:extLst>
  </p:cSld>
  <p:clrMapOvr>
    <a:masterClrMapping/>
  </p:clrMapOvr>
  <p:transition spd="slow" advTm="4378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15</a:t>
            </a:fld>
            <a:endParaRPr lang="en-US" altLang="zh-CN">
              <a:latin typeface="Arial Black" panose="020B0A04020102020204" pitchFamily="34" charset="0"/>
            </a:endParaRPr>
          </a:p>
        </p:txBody>
      </p:sp>
      <p:sp>
        <p:nvSpPr>
          <p:cNvPr id="32" name="文本框 31"/>
          <p:cNvSpPr txBox="1"/>
          <p:nvPr/>
        </p:nvSpPr>
        <p:spPr>
          <a:xfrm>
            <a:off x="2592908" y="1866321"/>
            <a:ext cx="3631590" cy="707886"/>
          </a:xfrm>
          <a:prstGeom prst="rect">
            <a:avLst/>
          </a:prstGeom>
          <a:noFill/>
        </p:spPr>
        <p:txBody>
          <a:bodyPr wrap="square" rtlCol="0">
            <a:spAutoFit/>
          </a:bodyPr>
          <a:lstStyle/>
          <a:p>
            <a:r>
              <a:rPr lang="zh-CN" altLang="en-US" sz="4000" b="1" dirty="0" smtClean="0"/>
              <a:t>局部匹配问题</a:t>
            </a:r>
            <a:r>
              <a:rPr lang="en-US" altLang="zh-CN" sz="4000" b="1" dirty="0" smtClean="0"/>
              <a:t>!</a:t>
            </a:r>
            <a:endParaRPr lang="zh-CN" altLang="en-US" sz="4000" b="1" dirty="0"/>
          </a:p>
        </p:txBody>
      </p:sp>
      <p:cxnSp>
        <p:nvCxnSpPr>
          <p:cNvPr id="31" name="直接箭头连接符 30"/>
          <p:cNvCxnSpPr/>
          <p:nvPr/>
        </p:nvCxnSpPr>
        <p:spPr>
          <a:xfrm>
            <a:off x="1846304" y="4184805"/>
            <a:ext cx="640980" cy="32626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
        <p:nvSpPr>
          <p:cNvPr id="42" name="圆角矩形 41"/>
          <p:cNvSpPr/>
          <p:nvPr/>
        </p:nvSpPr>
        <p:spPr>
          <a:xfrm>
            <a:off x="5381479" y="3027479"/>
            <a:ext cx="3124200" cy="10633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图片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096" y="3094022"/>
            <a:ext cx="1516352" cy="1281562"/>
          </a:xfrm>
          <a:prstGeom prst="rect">
            <a:avLst/>
          </a:prstGeom>
        </p:spPr>
      </p:pic>
      <p:graphicFrame>
        <p:nvGraphicFramePr>
          <p:cNvPr id="44" name="对象 43"/>
          <p:cNvGraphicFramePr>
            <a:graphicFrameLocks noChangeAspect="1"/>
          </p:cNvGraphicFramePr>
          <p:nvPr>
            <p:extLst/>
          </p:nvPr>
        </p:nvGraphicFramePr>
        <p:xfrm>
          <a:off x="3931368" y="5537103"/>
          <a:ext cx="366185" cy="681769"/>
        </p:xfrm>
        <a:graphic>
          <a:graphicData uri="http://schemas.openxmlformats.org/presentationml/2006/ole">
            <mc:AlternateContent xmlns:mc="http://schemas.openxmlformats.org/markup-compatibility/2006">
              <mc:Choice xmlns:v="urn:schemas-microsoft-com:vml" Requires="v">
                <p:oleObj spid="_x0000_s2622" name="Image" r:id="rId5" imgW="10641240" imgH="19809360" progId="Photoshop.Image.12">
                  <p:embed/>
                </p:oleObj>
              </mc:Choice>
              <mc:Fallback>
                <p:oleObj name="Image" r:id="rId5" imgW="10641240" imgH="19809360" progId="Photoshop.Image.12">
                  <p:embed/>
                  <p:pic>
                    <p:nvPicPr>
                      <p:cNvPr id="0" name=""/>
                      <p:cNvPicPr/>
                      <p:nvPr/>
                    </p:nvPicPr>
                    <p:blipFill>
                      <a:blip r:embed="rId6"/>
                      <a:stretch>
                        <a:fillRect/>
                      </a:stretch>
                    </p:blipFill>
                    <p:spPr>
                      <a:xfrm>
                        <a:off x="3931368" y="5537103"/>
                        <a:ext cx="366185" cy="681769"/>
                      </a:xfrm>
                      <a:prstGeom prst="rect">
                        <a:avLst/>
                      </a:prstGeom>
                    </p:spPr>
                  </p:pic>
                </p:oleObj>
              </mc:Fallback>
            </mc:AlternateContent>
          </a:graphicData>
        </a:graphic>
      </p:graphicFrame>
      <p:graphicFrame>
        <p:nvGraphicFramePr>
          <p:cNvPr id="45" name="对象 44"/>
          <p:cNvGraphicFramePr>
            <a:graphicFrameLocks noChangeAspect="1"/>
          </p:cNvGraphicFramePr>
          <p:nvPr>
            <p:extLst/>
          </p:nvPr>
        </p:nvGraphicFramePr>
        <p:xfrm>
          <a:off x="2786467" y="5643233"/>
          <a:ext cx="604884" cy="612541"/>
        </p:xfrm>
        <a:graphic>
          <a:graphicData uri="http://schemas.openxmlformats.org/presentationml/2006/ole">
            <mc:AlternateContent xmlns:mc="http://schemas.openxmlformats.org/markup-compatibility/2006">
              <mc:Choice xmlns:v="urn:schemas-microsoft-com:vml" Requires="v">
                <p:oleObj spid="_x0000_s2623" name="Image" r:id="rId7" imgW="20317320" imgH="20571120" progId="Photoshop.Image.12">
                  <p:embed/>
                </p:oleObj>
              </mc:Choice>
              <mc:Fallback>
                <p:oleObj name="Image" r:id="rId7" imgW="20317320" imgH="20571120" progId="Photoshop.Image.12">
                  <p:embed/>
                  <p:pic>
                    <p:nvPicPr>
                      <p:cNvPr id="0" name=""/>
                      <p:cNvPicPr/>
                      <p:nvPr/>
                    </p:nvPicPr>
                    <p:blipFill>
                      <a:blip r:embed="rId8"/>
                      <a:stretch>
                        <a:fillRect/>
                      </a:stretch>
                    </p:blipFill>
                    <p:spPr>
                      <a:xfrm>
                        <a:off x="2786467" y="5643233"/>
                        <a:ext cx="604884" cy="612541"/>
                      </a:xfrm>
                      <a:prstGeom prst="rect">
                        <a:avLst/>
                      </a:prstGeom>
                    </p:spPr>
                  </p:pic>
                </p:oleObj>
              </mc:Fallback>
            </mc:AlternateContent>
          </a:graphicData>
        </a:graphic>
      </p:graphicFrame>
      <p:graphicFrame>
        <p:nvGraphicFramePr>
          <p:cNvPr id="46" name="对象 45"/>
          <p:cNvGraphicFramePr>
            <a:graphicFrameLocks noChangeAspect="1"/>
          </p:cNvGraphicFramePr>
          <p:nvPr>
            <p:extLst/>
          </p:nvPr>
        </p:nvGraphicFramePr>
        <p:xfrm>
          <a:off x="4717302" y="4798699"/>
          <a:ext cx="652737" cy="663361"/>
        </p:xfrm>
        <a:graphic>
          <a:graphicData uri="http://schemas.openxmlformats.org/presentationml/2006/ole">
            <mc:AlternateContent xmlns:mc="http://schemas.openxmlformats.org/markup-compatibility/2006">
              <mc:Choice xmlns:v="urn:schemas-microsoft-com:vml" Requires="v">
                <p:oleObj spid="_x0000_s2624" name="Image" r:id="rId9" imgW="20279160" imgH="20609280" progId="Photoshop.Image.12">
                  <p:embed/>
                </p:oleObj>
              </mc:Choice>
              <mc:Fallback>
                <p:oleObj name="Image" r:id="rId9" imgW="20279160" imgH="20609280" progId="Photoshop.Image.12">
                  <p:embed/>
                  <p:pic>
                    <p:nvPicPr>
                      <p:cNvPr id="0" name=""/>
                      <p:cNvPicPr/>
                      <p:nvPr/>
                    </p:nvPicPr>
                    <p:blipFill>
                      <a:blip r:embed="rId10"/>
                      <a:stretch>
                        <a:fillRect/>
                      </a:stretch>
                    </p:blipFill>
                    <p:spPr>
                      <a:xfrm>
                        <a:off x="4717302" y="4798699"/>
                        <a:ext cx="652737" cy="663361"/>
                      </a:xfrm>
                      <a:prstGeom prst="rect">
                        <a:avLst/>
                      </a:prstGeom>
                    </p:spPr>
                  </p:pic>
                </p:oleObj>
              </mc:Fallback>
            </mc:AlternateContent>
          </a:graphicData>
        </a:graphic>
      </p:graphicFrame>
      <p:graphicFrame>
        <p:nvGraphicFramePr>
          <p:cNvPr id="47" name="对象 46"/>
          <p:cNvGraphicFramePr>
            <a:graphicFrameLocks noChangeAspect="1"/>
          </p:cNvGraphicFramePr>
          <p:nvPr>
            <p:extLst/>
          </p:nvPr>
        </p:nvGraphicFramePr>
        <p:xfrm>
          <a:off x="2057815" y="4773380"/>
          <a:ext cx="462798" cy="663361"/>
        </p:xfrm>
        <a:graphic>
          <a:graphicData uri="http://schemas.openxmlformats.org/presentationml/2006/ole">
            <mc:AlternateContent xmlns:mc="http://schemas.openxmlformats.org/markup-compatibility/2006">
              <mc:Choice xmlns:v="urn:schemas-microsoft-com:vml" Requires="v">
                <p:oleObj spid="_x0000_s2625" name="Image" r:id="rId11" imgW="14450760" imgH="20710800" progId="Photoshop.Image.12">
                  <p:embed/>
                </p:oleObj>
              </mc:Choice>
              <mc:Fallback>
                <p:oleObj name="Image" r:id="rId11" imgW="14450760" imgH="20710800" progId="Photoshop.Image.12">
                  <p:embed/>
                  <p:pic>
                    <p:nvPicPr>
                      <p:cNvPr id="0" name=""/>
                      <p:cNvPicPr/>
                      <p:nvPr/>
                    </p:nvPicPr>
                    <p:blipFill>
                      <a:blip r:embed="rId12"/>
                      <a:stretch>
                        <a:fillRect/>
                      </a:stretch>
                    </p:blipFill>
                    <p:spPr>
                      <a:xfrm>
                        <a:off x="2057815" y="4773380"/>
                        <a:ext cx="462798" cy="663361"/>
                      </a:xfrm>
                      <a:prstGeom prst="rect">
                        <a:avLst/>
                      </a:prstGeom>
                    </p:spPr>
                  </p:pic>
                </p:oleObj>
              </mc:Fallback>
            </mc:AlternateContent>
          </a:graphicData>
        </a:graphic>
      </p:graphicFrame>
      <p:pic>
        <p:nvPicPr>
          <p:cNvPr id="48" name="图片 4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80496" y="3106197"/>
            <a:ext cx="2426918" cy="829373"/>
          </a:xfrm>
          <a:prstGeom prst="rect">
            <a:avLst/>
          </a:prstGeom>
        </p:spPr>
      </p:pic>
      <p:grpSp>
        <p:nvGrpSpPr>
          <p:cNvPr id="49" name="组合 48"/>
          <p:cNvGrpSpPr/>
          <p:nvPr/>
        </p:nvGrpSpPr>
        <p:grpSpPr>
          <a:xfrm rot="3299560">
            <a:off x="2455473" y="5552068"/>
            <a:ext cx="381000" cy="76200"/>
            <a:chOff x="7467600" y="4648200"/>
            <a:chExt cx="381000" cy="76200"/>
          </a:xfrm>
        </p:grpSpPr>
        <p:sp>
          <p:nvSpPr>
            <p:cNvPr id="50" name="椭圆 49"/>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8048479" y="3550062"/>
            <a:ext cx="381000" cy="76200"/>
            <a:chOff x="7467600" y="4648200"/>
            <a:chExt cx="381000" cy="76200"/>
          </a:xfrm>
          <a:solidFill>
            <a:srgbClr val="F88E90"/>
          </a:solidFill>
        </p:grpSpPr>
        <p:sp>
          <p:nvSpPr>
            <p:cNvPr id="54" name="椭圆 53"/>
            <p:cNvSpPr/>
            <p:nvPr/>
          </p:nvSpPr>
          <p:spPr>
            <a:xfrm>
              <a:off x="74676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55" name="椭圆 54"/>
            <p:cNvSpPr/>
            <p:nvPr/>
          </p:nvSpPr>
          <p:spPr>
            <a:xfrm>
              <a:off x="76200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56" name="椭圆 55"/>
            <p:cNvSpPr/>
            <p:nvPr/>
          </p:nvSpPr>
          <p:spPr>
            <a:xfrm>
              <a:off x="77724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grpSp>
      <p:sp>
        <p:nvSpPr>
          <p:cNvPr id="57" name="流程图: 磁盘 56"/>
          <p:cNvSpPr/>
          <p:nvPr/>
        </p:nvSpPr>
        <p:spPr>
          <a:xfrm>
            <a:off x="2895600" y="4074196"/>
            <a:ext cx="1495690" cy="1264249"/>
          </a:xfrm>
          <a:prstGeom prst="flowChartMagneticDisk">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grpSp>
        <p:nvGrpSpPr>
          <p:cNvPr id="58" name="组合 57"/>
          <p:cNvGrpSpPr/>
          <p:nvPr/>
        </p:nvGrpSpPr>
        <p:grpSpPr>
          <a:xfrm rot="8173166">
            <a:off x="4413302" y="5653760"/>
            <a:ext cx="381000" cy="76200"/>
            <a:chOff x="7467600" y="4648200"/>
            <a:chExt cx="381000" cy="76200"/>
          </a:xfrm>
        </p:grpSpPr>
        <p:sp>
          <p:nvSpPr>
            <p:cNvPr id="59" name="椭圆 58"/>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3487911" y="5973484"/>
            <a:ext cx="381000" cy="76200"/>
            <a:chOff x="7467600" y="4648200"/>
            <a:chExt cx="381000" cy="76200"/>
          </a:xfrm>
        </p:grpSpPr>
        <p:sp>
          <p:nvSpPr>
            <p:cNvPr id="63" name="椭圆 62"/>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6" name="直接箭头连接符 65"/>
          <p:cNvCxnSpPr/>
          <p:nvPr/>
        </p:nvCxnSpPr>
        <p:spPr>
          <a:xfrm flipV="1">
            <a:off x="4643032" y="4289523"/>
            <a:ext cx="746234" cy="41679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1573840"/>
      </p:ext>
    </p:extLst>
  </p:cSld>
  <p:clrMapOvr>
    <a:masterClrMapping/>
  </p:clrMapOvr>
  <p:transition spd="slow" advTm="4378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p>
        </p:txBody>
      </p:sp>
      <p:sp>
        <p:nvSpPr>
          <p:cNvPr id="4099" name="内容占位符 2"/>
          <p:cNvSpPr>
            <a:spLocks noGrp="1"/>
          </p:cNvSpPr>
          <p:nvPr>
            <p:ph idx="1"/>
          </p:nvPr>
        </p:nvSpPr>
        <p:spPr>
          <a:xfrm>
            <a:off x="609600" y="1600200"/>
            <a:ext cx="7924800" cy="914400"/>
          </a:xfrm>
        </p:spPr>
        <p:txBody>
          <a:bodyPr/>
          <a:lstStyle/>
          <a:p>
            <a:r>
              <a:rPr lang="zh-CN" altLang="en-US" sz="2400" dirty="0" smtClean="0"/>
              <a:t>现有的大多数技术</a:t>
            </a:r>
            <a:r>
              <a:rPr lang="zh-CN" altLang="en-US" sz="2400" dirty="0" smtClean="0"/>
              <a:t>将“草图</a:t>
            </a:r>
            <a:r>
              <a:rPr lang="en-US" altLang="zh-CN" sz="2400" dirty="0" smtClean="0"/>
              <a:t>-</a:t>
            </a:r>
            <a:r>
              <a:rPr lang="zh-CN" altLang="en-US" sz="2400" dirty="0" smtClean="0"/>
              <a:t>模型数据库”间的搜索问题转化为全局匹配，</a:t>
            </a:r>
            <a:r>
              <a:rPr lang="zh-CN" altLang="en-US" sz="2400" dirty="0" smtClean="0"/>
              <a:t>而不是局部</a:t>
            </a:r>
            <a:r>
              <a:rPr lang="zh-CN" altLang="en-US" sz="2400" dirty="0" smtClean="0"/>
              <a:t>匹配问题。</a:t>
            </a: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r>
              <a:rPr lang="en-US" altLang="zh-CN" sz="2400" dirty="0"/>
              <a:t/>
            </a:r>
            <a:br>
              <a:rPr lang="en-US" altLang="zh-CN" sz="2400" dirty="0"/>
            </a:br>
            <a:endParaRPr lang="zh-CN" altLang="en-US"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16</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14500" y="2994660"/>
            <a:ext cx="5715000" cy="2394122"/>
          </a:xfrm>
          <a:prstGeom prst="rect">
            <a:avLst/>
          </a:prstGeom>
        </p:spPr>
      </p:pic>
    </p:spTree>
    <p:extLst>
      <p:ext uri="{BB962C8B-B14F-4D97-AF65-F5344CB8AC3E}">
        <p14:creationId xmlns:p14="http://schemas.microsoft.com/office/powerpoint/2010/main" val="2156692729"/>
      </p:ext>
    </p:extLst>
  </p:cSld>
  <p:clrMapOvr>
    <a:masterClrMapping/>
  </p:clrMapOvr>
  <p:transition spd="slow" advTm="4378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我们的方法</a:t>
            </a:r>
          </a:p>
        </p:txBody>
      </p:sp>
      <p:sp>
        <p:nvSpPr>
          <p:cNvPr id="4099" name="内容占位符 2"/>
          <p:cNvSpPr>
            <a:spLocks noGrp="1"/>
          </p:cNvSpPr>
          <p:nvPr>
            <p:ph idx="1"/>
          </p:nvPr>
        </p:nvSpPr>
        <p:spPr>
          <a:xfrm>
            <a:off x="609600" y="1600200"/>
            <a:ext cx="7924800" cy="4267200"/>
          </a:xfrm>
        </p:spPr>
        <p:txBody>
          <a:bodyPr/>
          <a:lstStyle/>
          <a:p>
            <a:pPr marL="0" indent="0">
              <a:spcBef>
                <a:spcPts val="1000"/>
              </a:spcBef>
              <a:buNone/>
            </a:pPr>
            <a:r>
              <a:rPr lang="zh-CN" altLang="en-US" sz="2400" dirty="0" smtClean="0"/>
              <a:t>我们提出一种新的基于草图的按需部件提取技术：</a:t>
            </a:r>
            <a:endParaRPr lang="en-US" altLang="zh-CN" sz="2400" dirty="0" smtClean="0"/>
          </a:p>
          <a:p>
            <a:r>
              <a:rPr lang="zh-CN" altLang="en-US" sz="2400" dirty="0" smtClean="0"/>
              <a:t>不需要预分割的三维模型数据库</a:t>
            </a:r>
            <a:endParaRPr lang="en-US" altLang="zh-CN" sz="2400" dirty="0" smtClean="0"/>
          </a:p>
          <a:p>
            <a:r>
              <a:rPr lang="zh-CN" altLang="en-US" sz="2400" dirty="0" smtClean="0"/>
              <a:t>实时地搜索三维模型数据库，按需</a:t>
            </a:r>
            <a:r>
              <a:rPr lang="zh-CN" altLang="en-US" sz="2400" dirty="0" smtClean="0"/>
              <a:t>提取部件</a:t>
            </a:r>
            <a:endParaRPr lang="en-US" altLang="zh-CN" sz="2400" dirty="0" smtClean="0"/>
          </a:p>
          <a:p>
            <a:pPr marL="0" indent="0">
              <a:buNone/>
            </a:pP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r>
              <a:rPr lang="en-US" altLang="zh-CN" sz="2400" dirty="0"/>
              <a:t/>
            </a:r>
            <a:br>
              <a:rPr lang="en-US" altLang="zh-CN" sz="2400" dirty="0"/>
            </a:br>
            <a:endParaRPr lang="zh-CN" altLang="en-US"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17</a:t>
            </a:fld>
            <a:endParaRPr lang="en-US" altLang="zh-CN">
              <a:latin typeface="Arial Black" panose="020B0A04020102020204" pitchFamily="34" charset="0"/>
            </a:endParaRPr>
          </a:p>
        </p:txBody>
      </p:sp>
    </p:spTree>
    <p:extLst>
      <p:ext uri="{BB962C8B-B14F-4D97-AF65-F5344CB8AC3E}">
        <p14:creationId xmlns:p14="http://schemas.microsoft.com/office/powerpoint/2010/main" val="1150835519"/>
      </p:ext>
    </p:extLst>
  </p:cSld>
  <p:clrMapOvr>
    <a:masterClrMapping/>
  </p:clrMapOvr>
  <p:transition spd="slow" advTm="4378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pPr marL="0" indent="0">
              <a:buNone/>
            </a:pPr>
            <a:r>
              <a:rPr lang="zh-CN" altLang="en-US" sz="4400" dirty="0" smtClean="0"/>
              <a:t>技术难点</a:t>
            </a:r>
            <a:endParaRPr lang="en-US" altLang="zh-CN" sz="4400" dirty="0"/>
          </a:p>
        </p:txBody>
      </p:sp>
      <p:sp>
        <p:nvSpPr>
          <p:cNvPr id="4099" name="内容占位符 2"/>
          <p:cNvSpPr>
            <a:spLocks noGrp="1"/>
          </p:cNvSpPr>
          <p:nvPr>
            <p:ph idx="1"/>
          </p:nvPr>
        </p:nvSpPr>
        <p:spPr>
          <a:xfrm>
            <a:off x="533400" y="1676400"/>
            <a:ext cx="7924800" cy="3352800"/>
          </a:xfrm>
        </p:spPr>
        <p:txBody>
          <a:bodyPr/>
          <a:lstStyle/>
          <a:p>
            <a:r>
              <a:rPr lang="zh-CN" altLang="en-US" sz="2400" dirty="0" smtClean="0"/>
              <a:t>近乎无限的搜索空间</a:t>
            </a:r>
            <a:endParaRPr lang="en-US" altLang="zh-CN" sz="2400" dirty="0" smtClean="0"/>
          </a:p>
          <a:p>
            <a:pPr lvl="1">
              <a:buFont typeface="Wingdings" panose="05000000000000000000" pitchFamily="2" charset="2"/>
              <a:buChar char="n"/>
            </a:pPr>
            <a:r>
              <a:rPr lang="zh-CN" altLang="en-US" sz="2000" dirty="0" smtClean="0"/>
              <a:t>一种策略，在搜索得到所有可能的匹配结果与很少的匹配结果间平衡</a:t>
            </a:r>
            <a:endParaRPr lang="en-US" altLang="zh-CN" sz="2000" dirty="0" smtClean="0"/>
          </a:p>
          <a:p>
            <a:pPr lvl="1">
              <a:buFont typeface="Wingdings" panose="05000000000000000000" pitchFamily="2" charset="2"/>
              <a:buChar char="n"/>
            </a:pPr>
            <a:endParaRPr lang="en-US" altLang="zh-CN" sz="2400" dirty="0"/>
          </a:p>
          <a:p>
            <a:r>
              <a:rPr lang="zh-CN" altLang="en-US" sz="2400" dirty="0" smtClean="0"/>
              <a:t>匹配过程必须足够快</a:t>
            </a:r>
            <a:endParaRPr lang="en-US" altLang="zh-CN" sz="2400" dirty="0" smtClean="0"/>
          </a:p>
          <a:p>
            <a:pPr lvl="1"/>
            <a:r>
              <a:rPr lang="zh-CN" altLang="en-US" sz="2000" dirty="0" smtClean="0"/>
              <a:t>将三维模型局部匹配问题转化为二维轮廓局部匹配问题</a:t>
            </a:r>
            <a:endParaRPr lang="en-US" altLang="zh-CN" sz="2400" dirty="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18</a:t>
            </a:fld>
            <a:endParaRPr lang="en-US" altLang="zh-CN">
              <a:latin typeface="Arial Black" panose="020B0A04020102020204" pitchFamily="34" charset="0"/>
            </a:endParaRPr>
          </a:p>
        </p:txBody>
      </p:sp>
    </p:spTree>
    <p:extLst>
      <p:ext uri="{BB962C8B-B14F-4D97-AF65-F5344CB8AC3E}">
        <p14:creationId xmlns:p14="http://schemas.microsoft.com/office/powerpoint/2010/main" val="471321231"/>
      </p:ext>
    </p:extLst>
  </p:cSld>
  <p:clrMapOvr>
    <a:masterClrMapping/>
  </p:clrMapOvr>
  <p:transition spd="slow" advTm="4378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技术贡献</a:t>
            </a:r>
          </a:p>
        </p:txBody>
      </p:sp>
      <p:sp>
        <p:nvSpPr>
          <p:cNvPr id="4099" name="内容占位符 2"/>
          <p:cNvSpPr>
            <a:spLocks noGrp="1"/>
          </p:cNvSpPr>
          <p:nvPr>
            <p:ph idx="1"/>
          </p:nvPr>
        </p:nvSpPr>
        <p:spPr>
          <a:xfrm>
            <a:off x="609600" y="1676400"/>
            <a:ext cx="7924800" cy="4267200"/>
          </a:xfrm>
        </p:spPr>
        <p:txBody>
          <a:bodyPr/>
          <a:lstStyle/>
          <a:p>
            <a:r>
              <a:rPr lang="zh-CN" altLang="en-US" sz="2400" dirty="0" smtClean="0"/>
              <a:t>一种快速的基于草图</a:t>
            </a:r>
            <a:r>
              <a:rPr lang="zh-CN" altLang="en-US" sz="2400" dirty="0" smtClean="0"/>
              <a:t>的三维模型局部匹配</a:t>
            </a:r>
            <a:r>
              <a:rPr lang="zh-CN" altLang="en-US" sz="2400" dirty="0" smtClean="0"/>
              <a:t>方法。</a:t>
            </a:r>
            <a:endParaRPr lang="en-US" altLang="zh-CN" sz="2400" dirty="0" smtClean="0"/>
          </a:p>
          <a:p>
            <a:pPr lvl="1">
              <a:buFont typeface="Wingdings" panose="05000000000000000000" pitchFamily="2" charset="2"/>
              <a:buChar char="n"/>
            </a:pPr>
            <a:r>
              <a:rPr lang="zh-CN" altLang="en-US" sz="2000" dirty="0" smtClean="0"/>
              <a:t>将草图与三维模型在多个视角下的投影相匹配。</a:t>
            </a:r>
            <a:endParaRPr lang="en-US" altLang="zh-CN" sz="2000" dirty="0" smtClean="0"/>
          </a:p>
          <a:p>
            <a:pPr marL="0" indent="0">
              <a:buNone/>
            </a:pPr>
            <a:endParaRPr lang="en-US" altLang="zh-CN" sz="2400" dirty="0" smtClean="0"/>
          </a:p>
          <a:p>
            <a:r>
              <a:rPr lang="zh-CN" altLang="en-US" sz="2400" dirty="0" smtClean="0"/>
              <a:t>一种新的基于三维模型超面片图的个性化模型分割技术</a:t>
            </a:r>
            <a:endParaRPr lang="en-US" altLang="zh-CN"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19</a:t>
            </a:fld>
            <a:endParaRPr lang="en-US" altLang="zh-CN">
              <a:latin typeface="Arial Black" panose="020B0A04020102020204" pitchFamily="34" charset="0"/>
            </a:endParaRPr>
          </a:p>
        </p:txBody>
      </p:sp>
    </p:spTree>
    <p:extLst>
      <p:ext uri="{BB962C8B-B14F-4D97-AF65-F5344CB8AC3E}">
        <p14:creationId xmlns:p14="http://schemas.microsoft.com/office/powerpoint/2010/main" val="3336139832"/>
      </p:ext>
    </p:extLst>
  </p:cSld>
  <p:clrMapOvr>
    <a:masterClrMapping/>
  </p:clrMapOvr>
  <p:transition spd="slow" advTm="4378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b="1" dirty="0" smtClean="0">
                <a:solidFill>
                  <a:srgbClr val="FF0000"/>
                </a:solidFill>
              </a:rPr>
              <a:t>研究背景和现状</a:t>
            </a:r>
            <a:endParaRPr lang="en-US" altLang="zh-CN" b="1" dirty="0" smtClean="0">
              <a:solidFill>
                <a:srgbClr val="FF0000"/>
              </a:solidFill>
            </a:endParaRPr>
          </a:p>
          <a:p>
            <a:r>
              <a:rPr lang="zh-CN" altLang="en-US" dirty="0" smtClean="0"/>
              <a:t>研究内容</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a:t>
            </a:fld>
            <a:endParaRPr lang="en-US" altLang="zh-CN">
              <a:latin typeface="Arial Black" panose="020B0A04020102020204" pitchFamily="34" charset="0"/>
            </a:endParaRPr>
          </a:p>
        </p:txBody>
      </p:sp>
    </p:spTree>
    <p:extLst>
      <p:ext uri="{BB962C8B-B14F-4D97-AF65-F5344CB8AC3E}">
        <p14:creationId xmlns:p14="http://schemas.microsoft.com/office/powerpoint/2010/main" val="3197932958"/>
      </p:ext>
    </p:extLst>
  </p:cSld>
  <p:clrMapOvr>
    <a:masterClrMapping/>
  </p:clrMapOvr>
  <p:transition spd="slow" advTm="43780"/>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方法概述</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20</a:t>
            </a:fld>
            <a:endParaRPr lang="en-US" altLang="zh-CN">
              <a:latin typeface="Arial Black" panose="020B0A04020102020204" pitchFamily="34" charset="0"/>
            </a:endParaRPr>
          </a:p>
        </p:txBody>
      </p:sp>
      <p:sp>
        <p:nvSpPr>
          <p:cNvPr id="2" name="内容占位符 1"/>
          <p:cNvSpPr>
            <a:spLocks noGrp="1"/>
          </p:cNvSpPr>
          <p:nvPr>
            <p:ph idx="1"/>
          </p:nvPr>
        </p:nvSpPr>
        <p:spPr>
          <a:xfrm>
            <a:off x="515845" y="3421159"/>
            <a:ext cx="7924800" cy="2743200"/>
          </a:xfrm>
        </p:spPr>
        <p:txBody>
          <a:bodyPr/>
          <a:lstStyle/>
          <a:p>
            <a:r>
              <a:rPr lang="zh-CN" altLang="en-US" sz="2800" dirty="0" smtClean="0"/>
              <a:t>离线阶段</a:t>
            </a:r>
            <a:endParaRPr lang="en-US" altLang="zh-CN" sz="2800" dirty="0" smtClean="0"/>
          </a:p>
          <a:p>
            <a:pPr>
              <a:buFont typeface="Wingdings" panose="05000000000000000000" pitchFamily="2" charset="2"/>
              <a:buChar char="n"/>
            </a:pPr>
            <a:r>
              <a:rPr lang="zh-CN" altLang="en-US" sz="2000" dirty="0" smtClean="0"/>
              <a:t>数据库模型</a:t>
            </a:r>
            <a:r>
              <a:rPr lang="zh-CN" altLang="en-US" sz="2000" dirty="0" smtClean="0"/>
              <a:t>轮廓</a:t>
            </a:r>
            <a:r>
              <a:rPr lang="zh-CN" altLang="en-US" sz="2000" dirty="0" smtClean="0"/>
              <a:t>组织成</a:t>
            </a:r>
            <a:r>
              <a:rPr lang="en-US" altLang="zh-CN" sz="2000" dirty="0" smtClean="0"/>
              <a:t>RC-</a:t>
            </a:r>
            <a:r>
              <a:rPr lang="en-US" altLang="zh-CN" sz="2000" dirty="0" err="1" smtClean="0"/>
              <a:t>kNNG</a:t>
            </a:r>
            <a:r>
              <a:rPr lang="zh-CN" altLang="en-US" sz="2000" dirty="0" smtClean="0"/>
              <a:t>（</a:t>
            </a:r>
            <a:r>
              <a:rPr lang="en-US" altLang="zh-CN" sz="2000" dirty="0" smtClean="0"/>
              <a:t>Randomized Compound </a:t>
            </a:r>
            <a:r>
              <a:rPr lang="en-US" altLang="zh-CN" sz="2000" dirty="0" err="1" smtClean="0"/>
              <a:t>kNN</a:t>
            </a:r>
            <a:r>
              <a:rPr lang="en-US" altLang="zh-CN" sz="2000" dirty="0" smtClean="0"/>
              <a:t> Graph</a:t>
            </a:r>
            <a:r>
              <a:rPr lang="zh-CN" altLang="en-US" sz="2000" dirty="0" smtClean="0"/>
              <a:t>） </a:t>
            </a:r>
            <a:endParaRPr lang="en-US" altLang="zh-CN" sz="2000" dirty="0" smtClean="0"/>
          </a:p>
          <a:p>
            <a:pPr>
              <a:buFont typeface="Wingdings" panose="05000000000000000000" pitchFamily="2" charset="2"/>
              <a:buChar char="n"/>
            </a:pPr>
            <a:r>
              <a:rPr lang="zh-CN" altLang="en-US" sz="2000" dirty="0" smtClean="0"/>
              <a:t>数据库模型</a:t>
            </a:r>
            <a:r>
              <a:rPr lang="zh-CN" altLang="en-US" sz="2000" dirty="0" smtClean="0"/>
              <a:t>建立超面片</a:t>
            </a:r>
            <a:r>
              <a:rPr lang="zh-CN" altLang="en-US" sz="2000" dirty="0" smtClean="0"/>
              <a:t>图（</a:t>
            </a:r>
            <a:r>
              <a:rPr lang="en-US" altLang="zh-CN" sz="2000" dirty="0" smtClean="0"/>
              <a:t>Super-face Graph</a:t>
            </a:r>
            <a:r>
              <a:rPr lang="zh-CN" altLang="en-US" sz="2000" dirty="0" smtClean="0"/>
              <a:t>）</a:t>
            </a:r>
            <a:endParaRPr lang="en-US" altLang="zh-CN" sz="1600" dirty="0" smtClean="0"/>
          </a:p>
          <a:p>
            <a:pPr>
              <a:spcBef>
                <a:spcPts val="700"/>
              </a:spcBef>
            </a:pPr>
            <a:r>
              <a:rPr lang="zh-CN" altLang="en-US" sz="2800" dirty="0" smtClean="0"/>
              <a:t>在线阶段</a:t>
            </a:r>
            <a:endParaRPr lang="en-US" altLang="zh-CN" sz="2800" dirty="0" smtClean="0"/>
          </a:p>
          <a:p>
            <a:pPr>
              <a:spcBef>
                <a:spcPts val="700"/>
              </a:spcBef>
              <a:buFont typeface="Wingdings" panose="05000000000000000000" pitchFamily="2" charset="2"/>
              <a:buChar char="n"/>
            </a:pPr>
            <a:r>
              <a:rPr lang="zh-CN" altLang="en-US" sz="2000" dirty="0" smtClean="0"/>
              <a:t>用户草图用于搜索得到局部匹配的模型（</a:t>
            </a:r>
            <a:r>
              <a:rPr lang="zh-CN" altLang="en-US" sz="2000" dirty="0" smtClean="0"/>
              <a:t>通过</a:t>
            </a:r>
            <a:r>
              <a:rPr lang="en-US" altLang="zh-CN" sz="2000" dirty="0" smtClean="0"/>
              <a:t>RC-</a:t>
            </a:r>
            <a:r>
              <a:rPr lang="en-US" altLang="zh-CN" sz="2000" dirty="0" err="1" smtClean="0"/>
              <a:t>kNNG</a:t>
            </a:r>
            <a:r>
              <a:rPr lang="zh-CN" altLang="en-US" sz="2000" dirty="0" smtClean="0"/>
              <a:t>），</a:t>
            </a:r>
            <a:r>
              <a:rPr lang="zh-CN" altLang="en-US" sz="2000" dirty="0" smtClean="0"/>
              <a:t>然后</a:t>
            </a:r>
            <a:r>
              <a:rPr lang="zh-CN" altLang="en-US" sz="2000" dirty="0" smtClean="0"/>
              <a:t>从</a:t>
            </a:r>
            <a:r>
              <a:rPr lang="zh-CN" altLang="en-US" sz="2000" dirty="0"/>
              <a:t>匹配</a:t>
            </a:r>
            <a:r>
              <a:rPr lang="zh-CN" altLang="en-US" sz="2000" dirty="0" smtClean="0"/>
              <a:t>模型</a:t>
            </a:r>
            <a:r>
              <a:rPr lang="zh-CN" altLang="en-US" sz="2000" dirty="0" smtClean="0"/>
              <a:t>中</a:t>
            </a:r>
            <a:r>
              <a:rPr lang="zh-CN" altLang="en-US" sz="2000" dirty="0" smtClean="0"/>
              <a:t>提取候选</a:t>
            </a:r>
            <a:r>
              <a:rPr lang="zh-CN" altLang="en-US" sz="2000" dirty="0" smtClean="0"/>
              <a:t>部件（通过模型超面片图表示）</a:t>
            </a:r>
            <a:r>
              <a:rPr lang="zh-CN" altLang="en-US" sz="2000" dirty="0"/>
              <a:t>。</a:t>
            </a:r>
            <a:endParaRPr lang="en-US" altLang="zh-CN" sz="2000" dirty="0" smtClean="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1568675"/>
            <a:ext cx="8059645" cy="1655260"/>
          </a:xfrm>
          <a:prstGeom prst="rect">
            <a:avLst/>
          </a:prstGeom>
        </p:spPr>
      </p:pic>
    </p:spTree>
    <p:extLst>
      <p:ext uri="{BB962C8B-B14F-4D97-AF65-F5344CB8AC3E}">
        <p14:creationId xmlns:p14="http://schemas.microsoft.com/office/powerpoint/2010/main" val="937301425"/>
      </p:ext>
    </p:extLst>
  </p:cSld>
  <p:clrMapOvr>
    <a:masterClrMapping/>
  </p:clrMapOvr>
  <p:transition spd="slow" advTm="4378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快速匹配数据结构</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21</a:t>
            </a:fld>
            <a:endParaRPr lang="en-US" altLang="zh-CN">
              <a:latin typeface="Arial Black" panose="020B0A04020102020204" pitchFamily="34" charset="0"/>
            </a:endParaRPr>
          </a:p>
        </p:txBody>
      </p:sp>
      <p:sp>
        <p:nvSpPr>
          <p:cNvPr id="2" name="内容占位符 1"/>
          <p:cNvSpPr>
            <a:spLocks noGrp="1"/>
          </p:cNvSpPr>
          <p:nvPr>
            <p:ph idx="1"/>
          </p:nvPr>
        </p:nvSpPr>
        <p:spPr>
          <a:xfrm>
            <a:off x="381000" y="1600200"/>
            <a:ext cx="8077200" cy="521732"/>
          </a:xfrm>
        </p:spPr>
        <p:txBody>
          <a:bodyPr/>
          <a:lstStyle/>
          <a:p>
            <a:r>
              <a:rPr lang="en-US" altLang="zh-CN" sz="2400" dirty="0" smtClean="0"/>
              <a:t>RC-</a:t>
            </a:r>
            <a:r>
              <a:rPr lang="en-US" altLang="zh-CN" sz="2400" dirty="0" err="1" smtClean="0"/>
              <a:t>kNNG</a:t>
            </a:r>
            <a:endParaRPr lang="en-US" altLang="zh-CN" sz="2400" dirty="0" smtClean="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33279" y="2514600"/>
            <a:ext cx="4372641" cy="2362200"/>
          </a:xfrm>
          <a:prstGeom prst="rect">
            <a:avLst/>
          </a:prstGeom>
        </p:spPr>
      </p:pic>
      <p:sp>
        <p:nvSpPr>
          <p:cNvPr id="3" name="文本框 2"/>
          <p:cNvSpPr txBox="1"/>
          <p:nvPr/>
        </p:nvSpPr>
        <p:spPr>
          <a:xfrm>
            <a:off x="666750" y="5486400"/>
            <a:ext cx="7543800" cy="369332"/>
          </a:xfrm>
          <a:prstGeom prst="rect">
            <a:avLst/>
          </a:prstGeom>
          <a:noFill/>
        </p:spPr>
        <p:txBody>
          <a:bodyPr wrap="square" rtlCol="0">
            <a:spAutoFit/>
          </a:bodyPr>
          <a:lstStyle/>
          <a:p>
            <a:pPr marL="742950" lvl="1" indent="-285750">
              <a:buFont typeface="Wingdings" panose="05000000000000000000" pitchFamily="2" charset="2"/>
              <a:buChar char="n"/>
            </a:pPr>
            <a:r>
              <a:rPr lang="zh-CN" altLang="en-US" b="1" dirty="0" smtClean="0"/>
              <a:t>一个轮廓线可与多组邻居轮廓线相连</a:t>
            </a:r>
            <a:endParaRPr lang="en-US" altLang="zh-CN" b="1" dirty="0" smtClean="0"/>
          </a:p>
        </p:txBody>
      </p:sp>
    </p:spTree>
    <p:extLst>
      <p:ext uri="{BB962C8B-B14F-4D97-AF65-F5344CB8AC3E}">
        <p14:creationId xmlns:p14="http://schemas.microsoft.com/office/powerpoint/2010/main" val="1709419855"/>
      </p:ext>
    </p:extLst>
  </p:cSld>
  <p:clrMapOvr>
    <a:masterClrMapping/>
  </p:clrMapOvr>
  <p:transition spd="slow" advTm="4378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快速匹配数据结构</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22</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33400"/>
          </a:xfrm>
        </p:spPr>
        <p:txBody>
          <a:bodyPr/>
          <a:lstStyle/>
          <a:p>
            <a:r>
              <a:rPr lang="zh-CN" altLang="en-US" sz="2400" dirty="0" smtClean="0"/>
              <a:t>建立</a:t>
            </a:r>
            <a:r>
              <a:rPr lang="en-US" altLang="zh-CN" sz="2400" dirty="0" smtClean="0"/>
              <a:t>RC-</a:t>
            </a:r>
            <a:r>
              <a:rPr lang="en-US" altLang="zh-CN" sz="2400" dirty="0" err="1" smtClean="0"/>
              <a:t>kNNG</a:t>
            </a:r>
            <a:endParaRPr lang="en-US" altLang="zh-CN" sz="2400" dirty="0" smtClean="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49" y="2869921"/>
            <a:ext cx="7476601" cy="2274924"/>
          </a:xfrm>
          <a:prstGeom prst="rect">
            <a:avLst/>
          </a:prstGeom>
        </p:spPr>
      </p:pic>
    </p:spTree>
    <p:extLst>
      <p:ext uri="{BB962C8B-B14F-4D97-AF65-F5344CB8AC3E}">
        <p14:creationId xmlns:p14="http://schemas.microsoft.com/office/powerpoint/2010/main" val="3733785887"/>
      </p:ext>
    </p:extLst>
  </p:cSld>
  <p:clrMapOvr>
    <a:masterClrMapping/>
  </p:clrMapOvr>
  <p:transition spd="slow" advTm="4378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渐进式部件提取</a:t>
            </a:r>
            <a:r>
              <a:rPr lang="en-US" altLang="zh-CN" sz="3400" dirty="0" smtClean="0"/>
              <a:t>: </a:t>
            </a:r>
            <a:r>
              <a:rPr lang="zh-CN" altLang="en-US" sz="3400" dirty="0" smtClean="0"/>
              <a:t>技术难点</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23</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199"/>
            <a:ext cx="7924800" cy="1759747"/>
          </a:xfrm>
        </p:spPr>
        <p:txBody>
          <a:bodyPr/>
          <a:lstStyle/>
          <a:p>
            <a:r>
              <a:rPr lang="zh-CN" altLang="en-US" sz="2000" dirty="0" smtClean="0"/>
              <a:t>匹配轮廓</a:t>
            </a:r>
            <a:r>
              <a:rPr lang="zh-CN" altLang="en-US" sz="2000" dirty="0" smtClean="0"/>
              <a:t>段边界非常规或不是某语义</a:t>
            </a:r>
            <a:r>
              <a:rPr lang="zh-CN" altLang="en-US" sz="2000" dirty="0" smtClean="0"/>
              <a:t>部件的边界</a:t>
            </a:r>
            <a:endParaRPr lang="en-US" altLang="zh-CN" sz="2000" dirty="0" smtClean="0"/>
          </a:p>
          <a:p>
            <a:r>
              <a:rPr lang="zh-CN" altLang="en-US" sz="2000" dirty="0" smtClean="0"/>
              <a:t>一个轮廓段可能包括多个语义部件</a:t>
            </a:r>
            <a:endParaRPr lang="en-US" altLang="zh-CN" sz="2000" dirty="0" smtClean="0"/>
          </a:p>
          <a:p>
            <a:r>
              <a:rPr lang="zh-CN" altLang="en-US" sz="2000" dirty="0" smtClean="0"/>
              <a:t>分割</a:t>
            </a:r>
            <a:r>
              <a:rPr lang="zh-CN" altLang="en-US" sz="2000" dirty="0"/>
              <a:t>速度</a:t>
            </a:r>
            <a:r>
              <a:rPr lang="zh-CN" altLang="en-US" sz="2000" dirty="0" smtClean="0"/>
              <a:t>必须</a:t>
            </a:r>
            <a:r>
              <a:rPr lang="zh-CN" altLang="en-US" sz="2000" dirty="0"/>
              <a:t>满足</a:t>
            </a:r>
            <a:r>
              <a:rPr lang="zh-CN" altLang="en-US" sz="2000" dirty="0" smtClean="0"/>
              <a:t>实时</a:t>
            </a:r>
            <a:r>
              <a:rPr lang="zh-CN" altLang="en-US" sz="2000" dirty="0" smtClean="0"/>
              <a:t>交互</a:t>
            </a:r>
            <a:endParaRPr lang="en-US" altLang="zh-CN" sz="2000" dirty="0" smtClean="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4516" y="3657600"/>
            <a:ext cx="7299960" cy="2293147"/>
          </a:xfrm>
          <a:prstGeom prst="rect">
            <a:avLst/>
          </a:prstGeom>
        </p:spPr>
      </p:pic>
    </p:spTree>
    <p:extLst>
      <p:ext uri="{BB962C8B-B14F-4D97-AF65-F5344CB8AC3E}">
        <p14:creationId xmlns:p14="http://schemas.microsoft.com/office/powerpoint/2010/main" val="2111964539"/>
      </p:ext>
    </p:extLst>
  </p:cSld>
  <p:clrMapOvr>
    <a:masterClrMapping/>
  </p:clrMapOvr>
  <p:transition spd="slow" advTm="4378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超面片图（</a:t>
            </a:r>
            <a:r>
              <a:rPr lang="en-US" altLang="zh-CN" sz="3600" dirty="0" smtClean="0"/>
              <a:t>The Super-face graph</a:t>
            </a:r>
            <a:r>
              <a:rPr lang="zh-CN" altLang="en-US" sz="3600" dirty="0" smtClean="0"/>
              <a:t>）</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24</a:t>
            </a:fld>
            <a:endParaRPr lang="en-US" altLang="zh-CN">
              <a:latin typeface="Arial Black" panose="020B0A04020102020204" pitchFamily="34" charset="0"/>
            </a:endParaRPr>
          </a:p>
        </p:txBody>
      </p:sp>
      <p:sp>
        <p:nvSpPr>
          <p:cNvPr id="2" name="内容占位符 1"/>
          <p:cNvSpPr>
            <a:spLocks noGrp="1"/>
          </p:cNvSpPr>
          <p:nvPr>
            <p:ph idx="1"/>
          </p:nvPr>
        </p:nvSpPr>
        <p:spPr>
          <a:xfrm>
            <a:off x="517035" y="1884334"/>
            <a:ext cx="7924800" cy="1143000"/>
          </a:xfrm>
        </p:spPr>
        <p:txBody>
          <a:bodyPr/>
          <a:lstStyle/>
          <a:p>
            <a:r>
              <a:rPr lang="zh-CN" altLang="en-US" sz="2000" dirty="0" smtClean="0"/>
              <a:t>顶点</a:t>
            </a:r>
            <a:r>
              <a:rPr lang="en-US" altLang="zh-CN" sz="2000" dirty="0" smtClean="0"/>
              <a:t> </a:t>
            </a:r>
            <a:r>
              <a:rPr lang="en-US" altLang="zh-CN" sz="2000" dirty="0" smtClean="0">
                <a:sym typeface="Wingdings" panose="05000000000000000000" pitchFamily="2" charset="2"/>
              </a:rPr>
              <a:t>&lt;----</a:t>
            </a:r>
            <a:r>
              <a:rPr lang="en-US" altLang="zh-CN" sz="2000" dirty="0" smtClean="0"/>
              <a:t>&gt; </a:t>
            </a:r>
            <a:r>
              <a:rPr lang="zh-CN" altLang="en-US" sz="2000" dirty="0" smtClean="0"/>
              <a:t>超面片（</a:t>
            </a:r>
            <a:r>
              <a:rPr lang="en-US" altLang="zh-CN" sz="2000" dirty="0" smtClean="0"/>
              <a:t>Super-face</a:t>
            </a:r>
            <a:r>
              <a:rPr lang="zh-CN" altLang="en-US" sz="2000" dirty="0" smtClean="0"/>
              <a:t>）</a:t>
            </a:r>
            <a:endParaRPr lang="en-US" altLang="zh-CN" sz="2000" dirty="0" smtClean="0"/>
          </a:p>
          <a:p>
            <a:r>
              <a:rPr lang="zh-CN" altLang="en-US" sz="2000" dirty="0" smtClean="0"/>
              <a:t>边</a:t>
            </a:r>
            <a:r>
              <a:rPr lang="en-US" altLang="zh-CN" sz="2000" dirty="0" smtClean="0"/>
              <a:t> </a:t>
            </a:r>
            <a:r>
              <a:rPr lang="en-US" altLang="zh-CN" sz="2000" dirty="0">
                <a:sym typeface="Wingdings" panose="05000000000000000000" pitchFamily="2" charset="2"/>
              </a:rPr>
              <a:t>&lt;----</a:t>
            </a:r>
            <a:r>
              <a:rPr lang="en-US" altLang="zh-CN" sz="2000" dirty="0"/>
              <a:t>&gt; </a:t>
            </a:r>
            <a:r>
              <a:rPr lang="zh-CN" altLang="en-US" sz="2000" dirty="0" smtClean="0"/>
              <a:t>超面片间的空间相邻关系</a:t>
            </a:r>
            <a:endParaRPr lang="en-US" altLang="zh-CN" sz="2000" dirty="0" smtClean="0"/>
          </a:p>
          <a:p>
            <a:r>
              <a:rPr lang="zh-CN" altLang="en-US" sz="2000" dirty="0" smtClean="0"/>
              <a:t>边权重</a:t>
            </a:r>
            <a:r>
              <a:rPr lang="en-US" altLang="zh-CN" sz="2000" dirty="0" smtClean="0"/>
              <a:t> </a:t>
            </a:r>
            <a:r>
              <a:rPr lang="en-US" altLang="zh-CN" sz="2000" dirty="0">
                <a:sym typeface="Wingdings" panose="05000000000000000000" pitchFamily="2" charset="2"/>
              </a:rPr>
              <a:t>&lt;----</a:t>
            </a:r>
            <a:r>
              <a:rPr lang="en-US" altLang="zh-CN" sz="2000" dirty="0"/>
              <a:t>&gt; </a:t>
            </a:r>
            <a:r>
              <a:rPr lang="zh-CN" altLang="en-US" sz="2000" dirty="0" smtClean="0"/>
              <a:t>相邻超面片处于同一模型片断的概率</a:t>
            </a:r>
            <a:endParaRPr lang="en-US" altLang="zh-CN" sz="2000"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471" y="3581400"/>
            <a:ext cx="7790882" cy="2112934"/>
          </a:xfrm>
          <a:prstGeom prst="rect">
            <a:avLst/>
          </a:prstGeom>
        </p:spPr>
      </p:pic>
    </p:spTree>
    <p:extLst>
      <p:ext uri="{BB962C8B-B14F-4D97-AF65-F5344CB8AC3E}">
        <p14:creationId xmlns:p14="http://schemas.microsoft.com/office/powerpoint/2010/main" val="1947787262"/>
      </p:ext>
    </p:extLst>
  </p:cSld>
  <p:clrMapOvr>
    <a:masterClrMapping/>
  </p:clrMapOvr>
  <p:transition spd="slow" advTm="4378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渐进式部件提取</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25</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14409"/>
          </a:xfrm>
        </p:spPr>
        <p:txBody>
          <a:bodyPr/>
          <a:lstStyle/>
          <a:p>
            <a:r>
              <a:rPr lang="zh-CN" altLang="en-US" sz="2400" dirty="0" smtClean="0"/>
              <a:t>超面片图层次</a:t>
            </a:r>
            <a:endParaRPr lang="en-US" altLang="zh-CN" sz="2400" dirty="0" smtClean="0"/>
          </a:p>
          <a:p>
            <a:pPr marL="0" indent="0">
              <a:buNone/>
            </a:pPr>
            <a:endParaRPr lang="en-US" altLang="zh-CN" sz="2400" dirty="0"/>
          </a:p>
        </p:txBody>
      </p:sp>
      <p:grpSp>
        <p:nvGrpSpPr>
          <p:cNvPr id="3" name="组合 2"/>
          <p:cNvGrpSpPr/>
          <p:nvPr/>
        </p:nvGrpSpPr>
        <p:grpSpPr>
          <a:xfrm>
            <a:off x="2209800" y="2373313"/>
            <a:ext cx="4095750" cy="1166255"/>
            <a:chOff x="2209800" y="2220913"/>
            <a:chExt cx="4095750" cy="1166255"/>
          </a:xfrm>
        </p:grpSpPr>
        <p:graphicFrame>
          <p:nvGraphicFramePr>
            <p:cNvPr id="4" name="对象 3"/>
            <p:cNvGraphicFramePr>
              <a:graphicFrameLocks noChangeAspect="1"/>
            </p:cNvGraphicFramePr>
            <p:nvPr>
              <p:extLst/>
            </p:nvPr>
          </p:nvGraphicFramePr>
          <p:xfrm>
            <a:off x="2209800" y="2220913"/>
            <a:ext cx="4095750" cy="857250"/>
          </p:xfrm>
          <a:graphic>
            <a:graphicData uri="http://schemas.openxmlformats.org/presentationml/2006/ole">
              <mc:AlternateContent xmlns:mc="http://schemas.openxmlformats.org/markup-compatibility/2006">
                <mc:Choice xmlns:v="urn:schemas-microsoft-com:vml" Requires="v">
                  <p:oleObj spid="_x0000_s4527" name="Equation" r:id="rId4" imgW="1638000" imgH="342720" progId="Equation.DSMT4">
                    <p:embed/>
                  </p:oleObj>
                </mc:Choice>
                <mc:Fallback>
                  <p:oleObj name="Equation" r:id="rId4" imgW="1638000" imgH="342720" progId="Equation.DSMT4">
                    <p:embed/>
                    <p:pic>
                      <p:nvPicPr>
                        <p:cNvPr id="0" name=""/>
                        <p:cNvPicPr/>
                        <p:nvPr/>
                      </p:nvPicPr>
                      <p:blipFill>
                        <a:blip r:embed="rId5"/>
                        <a:stretch>
                          <a:fillRect/>
                        </a:stretch>
                      </p:blipFill>
                      <p:spPr>
                        <a:xfrm>
                          <a:off x="2209800" y="2220913"/>
                          <a:ext cx="4095750" cy="857250"/>
                        </a:xfrm>
                        <a:prstGeom prst="rect">
                          <a:avLst/>
                        </a:prstGeom>
                      </p:spPr>
                    </p:pic>
                  </p:oleObj>
                </mc:Fallback>
              </mc:AlternateContent>
            </a:graphicData>
          </a:graphic>
        </p:graphicFrame>
        <p:sp>
          <p:nvSpPr>
            <p:cNvPr id="7" name="圆角矩形 6"/>
            <p:cNvSpPr/>
            <p:nvPr/>
          </p:nvSpPr>
          <p:spPr>
            <a:xfrm>
              <a:off x="3325892" y="2251393"/>
              <a:ext cx="838200" cy="533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325892" y="3017836"/>
              <a:ext cx="1420892" cy="369332"/>
            </a:xfrm>
            <a:prstGeom prst="rect">
              <a:avLst/>
            </a:prstGeom>
            <a:noFill/>
          </p:spPr>
          <p:txBody>
            <a:bodyPr wrap="square" rtlCol="0">
              <a:spAutoFit/>
            </a:bodyPr>
            <a:lstStyle/>
            <a:p>
              <a:r>
                <a:rPr lang="zh-CN" altLang="en-US" b="1" dirty="0" smtClean="0">
                  <a:solidFill>
                    <a:srgbClr val="FF0000"/>
                  </a:solidFill>
                </a:rPr>
                <a:t>轮廓段闭包</a:t>
              </a:r>
              <a:endParaRPr lang="zh-CN" altLang="en-US" dirty="0">
                <a:solidFill>
                  <a:srgbClr val="FF0000"/>
                </a:solidFill>
              </a:endParaRPr>
            </a:p>
          </p:txBody>
        </p:sp>
      </p:grpSp>
      <p:pic>
        <p:nvPicPr>
          <p:cNvPr id="9" name="图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7553" y="3777216"/>
            <a:ext cx="2394734" cy="2431018"/>
          </a:xfrm>
          <a:prstGeom prst="rect">
            <a:avLst/>
          </a:prstGeom>
        </p:spPr>
      </p:pic>
      <p:graphicFrame>
        <p:nvGraphicFramePr>
          <p:cNvPr id="12" name="对象 11"/>
          <p:cNvGraphicFramePr>
            <a:graphicFrameLocks noChangeAspect="1"/>
          </p:cNvGraphicFramePr>
          <p:nvPr/>
        </p:nvGraphicFramePr>
        <p:xfrm>
          <a:off x="4244975" y="3914775"/>
          <a:ext cx="3328851" cy="838200"/>
        </p:xfrm>
        <a:graphic>
          <a:graphicData uri="http://schemas.openxmlformats.org/presentationml/2006/ole">
            <mc:AlternateContent xmlns:mc="http://schemas.openxmlformats.org/markup-compatibility/2006">
              <mc:Choice xmlns:v="urn:schemas-microsoft-com:vml" Requires="v">
                <p:oleObj spid="_x0000_s4528" name="Equation" r:id="rId7" imgW="1765080" imgH="444240" progId="Equation.DSMT4">
                  <p:embed/>
                </p:oleObj>
              </mc:Choice>
              <mc:Fallback>
                <p:oleObj name="Equation" r:id="rId7" imgW="1765080" imgH="444240" progId="Equation.DSMT4">
                  <p:embed/>
                  <p:pic>
                    <p:nvPicPr>
                      <p:cNvPr id="0" name=""/>
                      <p:cNvPicPr/>
                      <p:nvPr/>
                    </p:nvPicPr>
                    <p:blipFill>
                      <a:blip r:embed="rId8"/>
                      <a:stretch>
                        <a:fillRect/>
                      </a:stretch>
                    </p:blipFill>
                    <p:spPr>
                      <a:xfrm>
                        <a:off x="4244975" y="3914775"/>
                        <a:ext cx="3328851" cy="838200"/>
                      </a:xfrm>
                      <a:prstGeom prst="rect">
                        <a:avLst/>
                      </a:prstGeom>
                    </p:spPr>
                  </p:pic>
                </p:oleObj>
              </mc:Fallback>
            </mc:AlternateContent>
          </a:graphicData>
        </a:graphic>
      </p:graphicFrame>
      <p:graphicFrame>
        <p:nvGraphicFramePr>
          <p:cNvPr id="13" name="对象 12"/>
          <p:cNvGraphicFramePr>
            <a:graphicFrameLocks noChangeAspect="1"/>
          </p:cNvGraphicFramePr>
          <p:nvPr>
            <p:extLst/>
          </p:nvPr>
        </p:nvGraphicFramePr>
        <p:xfrm>
          <a:off x="4257675" y="5217317"/>
          <a:ext cx="1669572" cy="744539"/>
        </p:xfrm>
        <a:graphic>
          <a:graphicData uri="http://schemas.openxmlformats.org/presentationml/2006/ole">
            <mc:AlternateContent xmlns:mc="http://schemas.openxmlformats.org/markup-compatibility/2006">
              <mc:Choice xmlns:v="urn:schemas-microsoft-com:vml" Requires="v">
                <p:oleObj spid="_x0000_s4529" name="Equation" r:id="rId9" imgW="939600" imgH="419040" progId="Equation.DSMT4">
                  <p:embed/>
                </p:oleObj>
              </mc:Choice>
              <mc:Fallback>
                <p:oleObj name="Equation" r:id="rId9" imgW="939600" imgH="419040" progId="Equation.DSMT4">
                  <p:embed/>
                  <p:pic>
                    <p:nvPicPr>
                      <p:cNvPr id="0" name=""/>
                      <p:cNvPicPr/>
                      <p:nvPr/>
                    </p:nvPicPr>
                    <p:blipFill>
                      <a:blip r:embed="rId10"/>
                      <a:stretch>
                        <a:fillRect/>
                      </a:stretch>
                    </p:blipFill>
                    <p:spPr>
                      <a:xfrm>
                        <a:off x="4257675" y="5217317"/>
                        <a:ext cx="1669572" cy="744539"/>
                      </a:xfrm>
                      <a:prstGeom prst="rect">
                        <a:avLst/>
                      </a:prstGeom>
                    </p:spPr>
                  </p:pic>
                </p:oleObj>
              </mc:Fallback>
            </mc:AlternateContent>
          </a:graphicData>
        </a:graphic>
      </p:graphicFrame>
      <p:sp>
        <p:nvSpPr>
          <p:cNvPr id="14" name="椭圆 13"/>
          <p:cNvSpPr/>
          <p:nvPr/>
        </p:nvSpPr>
        <p:spPr>
          <a:xfrm rot="15039457">
            <a:off x="1821065" y="4554945"/>
            <a:ext cx="371883" cy="6960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曲线连接符 17"/>
          <p:cNvCxnSpPr>
            <a:stCxn id="14" idx="6"/>
            <a:endCxn id="13" idx="0"/>
          </p:cNvCxnSpPr>
          <p:nvPr/>
        </p:nvCxnSpPr>
        <p:spPr>
          <a:xfrm rot="16200000" flipH="1">
            <a:off x="3274046" y="3398903"/>
            <a:ext cx="489787" cy="3147041"/>
          </a:xfrm>
          <a:prstGeom prst="curvedConnector3">
            <a:avLst>
              <a:gd name="adj1" fmla="val -81910"/>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rot="14789483">
            <a:off x="1787108" y="4212327"/>
            <a:ext cx="640779" cy="1160083"/>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曲线连接符 18"/>
          <p:cNvCxnSpPr>
            <a:stCxn id="21" idx="1"/>
            <a:endCxn id="13" idx="2"/>
          </p:cNvCxnSpPr>
          <p:nvPr/>
        </p:nvCxnSpPr>
        <p:spPr>
          <a:xfrm rot="10800000" flipH="1" flipV="1">
            <a:off x="1821755" y="5163718"/>
            <a:ext cx="3270705" cy="798137"/>
          </a:xfrm>
          <a:prstGeom prst="curvedConnector4">
            <a:avLst>
              <a:gd name="adj1" fmla="val -8049"/>
              <a:gd name="adj2" fmla="val 128642"/>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8078531"/>
      </p:ext>
    </p:extLst>
  </p:cSld>
  <p:clrMapOvr>
    <a:masterClrMapping/>
  </p:clrMapOvr>
  <p:transition spd="slow" advTm="4378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a:t>渐进式部件提取</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26</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14409"/>
          </a:xfrm>
        </p:spPr>
        <p:txBody>
          <a:bodyPr/>
          <a:lstStyle/>
          <a:p>
            <a:r>
              <a:rPr lang="en-US" altLang="zh-CN" sz="2400" dirty="0" smtClean="0"/>
              <a:t>Super-face level</a:t>
            </a:r>
            <a:endParaRPr lang="en-US" altLang="zh-CN" sz="2400" dirty="0"/>
          </a:p>
          <a:p>
            <a:pPr marL="0" indent="0">
              <a:buNone/>
            </a:pPr>
            <a:endParaRPr lang="en-US" altLang="zh-CN" sz="2400" dirty="0" smtClean="0"/>
          </a:p>
          <a:p>
            <a:pPr marL="0" indent="0">
              <a:buNone/>
            </a:pPr>
            <a:endParaRPr lang="en-US" altLang="zh-CN" sz="2400" dirty="0"/>
          </a:p>
        </p:txBody>
      </p:sp>
      <p:graphicFrame>
        <p:nvGraphicFramePr>
          <p:cNvPr id="4" name="对象 3"/>
          <p:cNvGraphicFramePr>
            <a:graphicFrameLocks noChangeAspect="1"/>
          </p:cNvGraphicFramePr>
          <p:nvPr>
            <p:extLst/>
          </p:nvPr>
        </p:nvGraphicFramePr>
        <p:xfrm>
          <a:off x="2209800" y="2373313"/>
          <a:ext cx="4095750" cy="857250"/>
        </p:xfrm>
        <a:graphic>
          <a:graphicData uri="http://schemas.openxmlformats.org/presentationml/2006/ole">
            <mc:AlternateContent xmlns:mc="http://schemas.openxmlformats.org/markup-compatibility/2006">
              <mc:Choice xmlns:v="urn:schemas-microsoft-com:vml" Requires="v">
                <p:oleObj spid="_x0000_s5408" name="Equation" r:id="rId4" imgW="1638000" imgH="342720" progId="Equation.DSMT4">
                  <p:embed/>
                </p:oleObj>
              </mc:Choice>
              <mc:Fallback>
                <p:oleObj name="Equation" r:id="rId4" imgW="1638000" imgH="342720" progId="Equation.DSMT4">
                  <p:embed/>
                  <p:pic>
                    <p:nvPicPr>
                      <p:cNvPr id="0" name=""/>
                      <p:cNvPicPr/>
                      <p:nvPr/>
                    </p:nvPicPr>
                    <p:blipFill>
                      <a:blip r:embed="rId5"/>
                      <a:stretch>
                        <a:fillRect/>
                      </a:stretch>
                    </p:blipFill>
                    <p:spPr>
                      <a:xfrm>
                        <a:off x="2209800" y="2373313"/>
                        <a:ext cx="4095750" cy="857250"/>
                      </a:xfrm>
                      <a:prstGeom prst="rect">
                        <a:avLst/>
                      </a:prstGeom>
                    </p:spPr>
                  </p:pic>
                </p:oleObj>
              </mc:Fallback>
            </mc:AlternateContent>
          </a:graphicData>
        </a:graphic>
      </p:graphicFrame>
      <p:sp>
        <p:nvSpPr>
          <p:cNvPr id="16" name="圆角矩形 15"/>
          <p:cNvSpPr/>
          <p:nvPr/>
        </p:nvSpPr>
        <p:spPr>
          <a:xfrm>
            <a:off x="5071200" y="2344692"/>
            <a:ext cx="1234350" cy="679463"/>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5071200" y="3159081"/>
            <a:ext cx="2447924" cy="369332"/>
          </a:xfrm>
          <a:prstGeom prst="rect">
            <a:avLst/>
          </a:prstGeom>
          <a:noFill/>
        </p:spPr>
        <p:txBody>
          <a:bodyPr wrap="square" rtlCol="0">
            <a:spAutoFit/>
          </a:bodyPr>
          <a:lstStyle/>
          <a:p>
            <a:r>
              <a:rPr lang="zh-CN" altLang="en-US" b="1" dirty="0" smtClean="0">
                <a:solidFill>
                  <a:srgbClr val="FF0000"/>
                </a:solidFill>
              </a:rPr>
              <a:t>超面片共现</a:t>
            </a:r>
            <a:endParaRPr lang="zh-CN" altLang="en-US" b="1" dirty="0">
              <a:solidFill>
                <a:srgbClr val="FF0000"/>
              </a:solidFill>
            </a:endParaRPr>
          </a:p>
        </p:txBody>
      </p:sp>
      <p:pic>
        <p:nvPicPr>
          <p:cNvPr id="20" name="图片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4400" y="3771159"/>
            <a:ext cx="2895600" cy="2267120"/>
          </a:xfrm>
          <a:prstGeom prst="rect">
            <a:avLst/>
          </a:prstGeom>
        </p:spPr>
      </p:pic>
      <p:graphicFrame>
        <p:nvGraphicFramePr>
          <p:cNvPr id="22" name="对象 21"/>
          <p:cNvGraphicFramePr>
            <a:graphicFrameLocks noChangeAspect="1"/>
          </p:cNvGraphicFramePr>
          <p:nvPr>
            <p:extLst/>
          </p:nvPr>
        </p:nvGraphicFramePr>
        <p:xfrm>
          <a:off x="4908907" y="4467563"/>
          <a:ext cx="2466975" cy="838200"/>
        </p:xfrm>
        <a:graphic>
          <a:graphicData uri="http://schemas.openxmlformats.org/presentationml/2006/ole">
            <mc:AlternateContent xmlns:mc="http://schemas.openxmlformats.org/markup-compatibility/2006">
              <mc:Choice xmlns:v="urn:schemas-microsoft-com:vml" Requires="v">
                <p:oleObj spid="_x0000_s5409" name="Equation" r:id="rId7" imgW="1307880" imgH="444240" progId="Equation.DSMT4">
                  <p:embed/>
                </p:oleObj>
              </mc:Choice>
              <mc:Fallback>
                <p:oleObj name="Equation" r:id="rId7" imgW="1307880" imgH="444240" progId="Equation.DSMT4">
                  <p:embed/>
                  <p:pic>
                    <p:nvPicPr>
                      <p:cNvPr id="0" name=""/>
                      <p:cNvPicPr/>
                      <p:nvPr/>
                    </p:nvPicPr>
                    <p:blipFill>
                      <a:blip r:embed="rId8"/>
                      <a:stretch>
                        <a:fillRect/>
                      </a:stretch>
                    </p:blipFill>
                    <p:spPr>
                      <a:xfrm>
                        <a:off x="4908907" y="4467563"/>
                        <a:ext cx="2466975" cy="838200"/>
                      </a:xfrm>
                      <a:prstGeom prst="rect">
                        <a:avLst/>
                      </a:prstGeom>
                    </p:spPr>
                  </p:pic>
                </p:oleObj>
              </mc:Fallback>
            </mc:AlternateContent>
          </a:graphicData>
        </a:graphic>
      </p:graphicFrame>
      <p:cxnSp>
        <p:nvCxnSpPr>
          <p:cNvPr id="24" name="曲线连接符 23"/>
          <p:cNvCxnSpPr>
            <a:stCxn id="25" idx="2"/>
          </p:cNvCxnSpPr>
          <p:nvPr/>
        </p:nvCxnSpPr>
        <p:spPr>
          <a:xfrm>
            <a:off x="3370334" y="5022763"/>
            <a:ext cx="2801868" cy="82638"/>
          </a:xfrm>
          <a:prstGeom prst="curvedConnector3">
            <a:avLst>
              <a:gd name="adj1" fmla="val 50000"/>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rot="12757502">
            <a:off x="3058195" y="4689581"/>
            <a:ext cx="338873" cy="483665"/>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59821949"/>
      </p:ext>
    </p:extLst>
  </p:cSld>
  <p:clrMapOvr>
    <a:masterClrMapping/>
  </p:clrMapOvr>
  <p:transition spd="slow" advTm="43780"/>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渐进式部件提取</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27</a:t>
            </a:fld>
            <a:endParaRPr lang="en-US" altLang="zh-CN">
              <a:latin typeface="Arial Black" panose="020B0A04020102020204" pitchFamily="34" charset="0"/>
            </a:endParaRPr>
          </a:p>
        </p:txBody>
      </p:sp>
      <p:graphicFrame>
        <p:nvGraphicFramePr>
          <p:cNvPr id="4" name="对象 3"/>
          <p:cNvGraphicFramePr>
            <a:graphicFrameLocks noChangeAspect="1"/>
          </p:cNvGraphicFramePr>
          <p:nvPr>
            <p:extLst/>
          </p:nvPr>
        </p:nvGraphicFramePr>
        <p:xfrm>
          <a:off x="2935652" y="2217549"/>
          <a:ext cx="1809750" cy="539750"/>
        </p:xfrm>
        <a:graphic>
          <a:graphicData uri="http://schemas.openxmlformats.org/presentationml/2006/ole">
            <mc:AlternateContent xmlns:mc="http://schemas.openxmlformats.org/markup-compatibility/2006">
              <mc:Choice xmlns:v="urn:schemas-microsoft-com:vml" Requires="v">
                <p:oleObj spid="_x0000_s6275" name="Equation" r:id="rId4" imgW="723600" imgH="215640" progId="Equation.DSMT4">
                  <p:embed/>
                </p:oleObj>
              </mc:Choice>
              <mc:Fallback>
                <p:oleObj name="Equation" r:id="rId4" imgW="723600" imgH="215640" progId="Equation.DSMT4">
                  <p:embed/>
                  <p:pic>
                    <p:nvPicPr>
                      <p:cNvPr id="0" name=""/>
                      <p:cNvPicPr/>
                      <p:nvPr/>
                    </p:nvPicPr>
                    <p:blipFill>
                      <a:blip r:embed="rId5"/>
                      <a:stretch>
                        <a:fillRect/>
                      </a:stretch>
                    </p:blipFill>
                    <p:spPr>
                      <a:xfrm>
                        <a:off x="2935652" y="2217549"/>
                        <a:ext cx="1809750" cy="539750"/>
                      </a:xfrm>
                      <a:prstGeom prst="rect">
                        <a:avLst/>
                      </a:prstGeom>
                    </p:spPr>
                  </p:pic>
                </p:oleObj>
              </mc:Fallback>
            </mc:AlternateContent>
          </a:graphicData>
        </a:graphic>
      </p:graphicFrame>
      <p:sp>
        <p:nvSpPr>
          <p:cNvPr id="8" name="文本框 7"/>
          <p:cNvSpPr txBox="1"/>
          <p:nvPr/>
        </p:nvSpPr>
        <p:spPr>
          <a:xfrm>
            <a:off x="2935652" y="2726293"/>
            <a:ext cx="1466071" cy="369332"/>
          </a:xfrm>
          <a:prstGeom prst="rect">
            <a:avLst/>
          </a:prstGeom>
          <a:noFill/>
        </p:spPr>
        <p:txBody>
          <a:bodyPr wrap="square" rtlCol="0">
            <a:spAutoFit/>
          </a:bodyPr>
          <a:lstStyle/>
          <a:p>
            <a:r>
              <a:rPr lang="zh-CN" altLang="en-US" dirty="0" smtClean="0">
                <a:solidFill>
                  <a:srgbClr val="FF0000"/>
                </a:solidFill>
              </a:rPr>
              <a:t>边界凹陷</a:t>
            </a:r>
            <a:endParaRPr lang="zh-CN" altLang="en-US" dirty="0">
              <a:solidFill>
                <a:srgbClr val="FF0000"/>
              </a:solidFill>
            </a:endParaRPr>
          </a:p>
        </p:txBody>
      </p:sp>
      <p:sp>
        <p:nvSpPr>
          <p:cNvPr id="13" name="文本框 12"/>
          <p:cNvSpPr txBox="1"/>
          <p:nvPr/>
        </p:nvSpPr>
        <p:spPr>
          <a:xfrm>
            <a:off x="4283393" y="2754868"/>
            <a:ext cx="1466071" cy="369332"/>
          </a:xfrm>
          <a:prstGeom prst="rect">
            <a:avLst/>
          </a:prstGeom>
          <a:noFill/>
        </p:spPr>
        <p:txBody>
          <a:bodyPr wrap="square" rtlCol="0">
            <a:spAutoFit/>
          </a:bodyPr>
          <a:lstStyle/>
          <a:p>
            <a:r>
              <a:rPr lang="zh-CN" altLang="en-US" dirty="0" smtClean="0">
                <a:solidFill>
                  <a:srgbClr val="0000FF"/>
                </a:solidFill>
              </a:rPr>
              <a:t>边界光滑</a:t>
            </a:r>
            <a:endParaRPr lang="zh-CN" altLang="en-US" dirty="0">
              <a:solidFill>
                <a:srgbClr val="0000FF"/>
              </a:solidFill>
            </a:endParaRPr>
          </a:p>
        </p:txBody>
      </p:sp>
      <p:graphicFrame>
        <p:nvGraphicFramePr>
          <p:cNvPr id="3" name="对象 2"/>
          <p:cNvGraphicFramePr>
            <a:graphicFrameLocks noChangeAspect="1"/>
          </p:cNvGraphicFramePr>
          <p:nvPr>
            <p:extLst/>
          </p:nvPr>
        </p:nvGraphicFramePr>
        <p:xfrm>
          <a:off x="959373" y="3429000"/>
          <a:ext cx="2926827" cy="2669283"/>
        </p:xfrm>
        <a:graphic>
          <a:graphicData uri="http://schemas.openxmlformats.org/presentationml/2006/ole">
            <mc:AlternateContent xmlns:mc="http://schemas.openxmlformats.org/markup-compatibility/2006">
              <mc:Choice xmlns:v="urn:schemas-microsoft-com:vml" Requires="v">
                <p:oleObj spid="_x0000_s6276" name="Image" r:id="rId6" imgW="23479200" imgH="21409200" progId="Photoshop.Image.12">
                  <p:embed/>
                </p:oleObj>
              </mc:Choice>
              <mc:Fallback>
                <p:oleObj name="Image" r:id="rId6" imgW="23479200" imgH="21409200" progId="Photoshop.Image.12">
                  <p:embed/>
                  <p:pic>
                    <p:nvPicPr>
                      <p:cNvPr id="0" name=""/>
                      <p:cNvPicPr/>
                      <p:nvPr/>
                    </p:nvPicPr>
                    <p:blipFill>
                      <a:blip r:embed="rId7"/>
                      <a:stretch>
                        <a:fillRect/>
                      </a:stretch>
                    </p:blipFill>
                    <p:spPr>
                      <a:xfrm>
                        <a:off x="959373" y="3429000"/>
                        <a:ext cx="2926827" cy="2669283"/>
                      </a:xfrm>
                      <a:prstGeom prst="rect">
                        <a:avLst/>
                      </a:prstGeom>
                    </p:spPr>
                  </p:pic>
                </p:oleObj>
              </mc:Fallback>
            </mc:AlternateContent>
          </a:graphicData>
        </a:graphic>
      </p:graphicFrame>
      <p:graphicFrame>
        <p:nvGraphicFramePr>
          <p:cNvPr id="5" name="对象 4"/>
          <p:cNvGraphicFramePr>
            <a:graphicFrameLocks noChangeAspect="1"/>
          </p:cNvGraphicFramePr>
          <p:nvPr>
            <p:extLst/>
          </p:nvPr>
        </p:nvGraphicFramePr>
        <p:xfrm>
          <a:off x="5016428" y="3429000"/>
          <a:ext cx="2889290" cy="2669283"/>
        </p:xfrm>
        <a:graphic>
          <a:graphicData uri="http://schemas.openxmlformats.org/presentationml/2006/ole">
            <mc:AlternateContent xmlns:mc="http://schemas.openxmlformats.org/markup-compatibility/2006">
              <mc:Choice xmlns:v="urn:schemas-microsoft-com:vml" Requires="v">
                <p:oleObj spid="_x0000_s6277" name="Image" r:id="rId8" imgW="23187240" imgH="21422160" progId="Photoshop.Image.12">
                  <p:embed/>
                </p:oleObj>
              </mc:Choice>
              <mc:Fallback>
                <p:oleObj name="Image" r:id="rId8" imgW="23187240" imgH="21422160" progId="Photoshop.Image.12">
                  <p:embed/>
                  <p:pic>
                    <p:nvPicPr>
                      <p:cNvPr id="0" name=""/>
                      <p:cNvPicPr/>
                      <p:nvPr/>
                    </p:nvPicPr>
                    <p:blipFill>
                      <a:blip r:embed="rId9"/>
                      <a:stretch>
                        <a:fillRect/>
                      </a:stretch>
                    </p:blipFill>
                    <p:spPr>
                      <a:xfrm>
                        <a:off x="5016428" y="3429000"/>
                        <a:ext cx="2889290" cy="2669283"/>
                      </a:xfrm>
                      <a:prstGeom prst="rect">
                        <a:avLst/>
                      </a:prstGeom>
                    </p:spPr>
                  </p:pic>
                </p:oleObj>
              </mc:Fallback>
            </mc:AlternateContent>
          </a:graphicData>
        </a:graphic>
      </p:graphicFrame>
      <p:cxnSp>
        <p:nvCxnSpPr>
          <p:cNvPr id="7" name="直接箭头连接符 6"/>
          <p:cNvCxnSpPr/>
          <p:nvPr/>
        </p:nvCxnSpPr>
        <p:spPr>
          <a:xfrm>
            <a:off x="4114800" y="4763641"/>
            <a:ext cx="60960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 name="内容占位符 1"/>
          <p:cNvSpPr txBox="1">
            <a:spLocks/>
          </p:cNvSpPr>
          <p:nvPr/>
        </p:nvSpPr>
        <p:spPr bwMode="auto">
          <a:xfrm>
            <a:off x="609600" y="1600200"/>
            <a:ext cx="7924800" cy="514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SzPct val="80000"/>
              <a:buFont typeface="Wingdings" panose="05000000000000000000"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panose="05000000000000000000" pitchFamily="2" charset="2"/>
              <a:buChar char="l"/>
              <a:defRPr sz="28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l"/>
              <a:defRPr sz="2400">
                <a:solidFill>
                  <a:schemeClr val="tx1"/>
                </a:solidFill>
                <a:latin typeface="+mn-lt"/>
                <a:ea typeface="+mn-ea"/>
              </a:defRPr>
            </a:lvl3pPr>
            <a:lvl4pPr marL="1600200" indent="-228600" algn="l" rtl="0" eaLnBrk="0" fontAlgn="base" hangingPunct="0">
              <a:spcBef>
                <a:spcPct val="20000"/>
              </a:spcBef>
              <a:spcAft>
                <a:spcPct val="0"/>
              </a:spcAft>
              <a:buClr>
                <a:schemeClr val="hlink"/>
              </a:buClr>
              <a:buSzPct val="60000"/>
              <a:buFont typeface="Wingdings" panose="05000000000000000000" pitchFamily="2" charset="2"/>
              <a:buChar char="l"/>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SzPct val="40000"/>
              <a:buFont typeface="Wingdings" panose="05000000000000000000" pitchFamily="2" charset="2"/>
              <a:buChar char="l"/>
              <a:defRPr sz="2000">
                <a:solidFill>
                  <a:schemeClr val="tx1"/>
                </a:solidFill>
                <a:latin typeface="+mn-lt"/>
                <a:ea typeface="+mn-ea"/>
              </a:defRPr>
            </a:lvl5pPr>
            <a:lvl6pPr marL="25146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6pPr>
            <a:lvl7pPr marL="29718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7pPr>
            <a:lvl8pPr marL="34290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8pPr>
            <a:lvl9pPr marL="38862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9pPr>
          </a:lstStyle>
          <a:p>
            <a:r>
              <a:rPr lang="zh-CN" altLang="en-US" sz="2400" kern="0" dirty="0" smtClean="0"/>
              <a:t>面片层次</a:t>
            </a:r>
            <a:endParaRPr lang="en-US" altLang="zh-CN" sz="2400" kern="0" dirty="0" smtClean="0"/>
          </a:p>
          <a:p>
            <a:pPr marL="0" indent="0">
              <a:buFont typeface="Wingdings" panose="05000000000000000000" pitchFamily="2" charset="2"/>
              <a:buNone/>
            </a:pPr>
            <a:endParaRPr lang="en-US" altLang="zh-CN" sz="2400" kern="0" dirty="0" smtClean="0"/>
          </a:p>
          <a:p>
            <a:pPr marL="0" indent="0">
              <a:buFont typeface="Wingdings" panose="05000000000000000000" pitchFamily="2" charset="2"/>
              <a:buNone/>
            </a:pPr>
            <a:endParaRPr lang="en-US" altLang="zh-CN" sz="2400" kern="0" dirty="0"/>
          </a:p>
        </p:txBody>
      </p:sp>
    </p:spTree>
    <p:extLst>
      <p:ext uri="{BB962C8B-B14F-4D97-AF65-F5344CB8AC3E}">
        <p14:creationId xmlns:p14="http://schemas.microsoft.com/office/powerpoint/2010/main" val="1075752972"/>
      </p:ext>
    </p:extLst>
  </p:cSld>
  <p:clrMapOvr>
    <a:masterClrMapping/>
  </p:clrMapOvr>
  <p:transition spd="slow" advTm="43780"/>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应用</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28</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33400"/>
          </a:xfrm>
        </p:spPr>
        <p:txBody>
          <a:bodyPr/>
          <a:lstStyle/>
          <a:p>
            <a:r>
              <a:rPr lang="zh-CN" altLang="en-US" sz="2400" dirty="0" smtClean="0"/>
              <a:t>草图驱动的组合式造型</a:t>
            </a:r>
            <a:endParaRPr lang="en-US" altLang="zh-CN" sz="24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386" y="2819400"/>
            <a:ext cx="7404129" cy="1981200"/>
          </a:xfrm>
          <a:prstGeom prst="rect">
            <a:avLst/>
          </a:prstGeom>
        </p:spPr>
      </p:pic>
    </p:spTree>
    <p:extLst>
      <p:ext uri="{BB962C8B-B14F-4D97-AF65-F5344CB8AC3E}">
        <p14:creationId xmlns:p14="http://schemas.microsoft.com/office/powerpoint/2010/main" val="824825065"/>
      </p:ext>
    </p:extLst>
  </p:cSld>
  <p:clrMapOvr>
    <a:masterClrMapping/>
  </p:clrMapOvr>
  <p:transition spd="slow" advTm="43780"/>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000" dirty="0" smtClean="0"/>
              <a:t>对比</a:t>
            </a:r>
            <a:endParaRPr lang="zh-CN" altLang="en-US" sz="40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29</a:t>
            </a:fld>
            <a:endParaRPr lang="en-US" altLang="zh-CN">
              <a:latin typeface="Arial Black" panose="020B0A04020102020204" pitchFamily="34"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752600"/>
            <a:ext cx="5029200" cy="3862496"/>
          </a:xfrm>
          <a:prstGeom prst="rect">
            <a:avLst/>
          </a:prstGeom>
        </p:spPr>
      </p:pic>
      <p:sp>
        <p:nvSpPr>
          <p:cNvPr id="6" name="文本框 5"/>
          <p:cNvSpPr txBox="1"/>
          <p:nvPr/>
        </p:nvSpPr>
        <p:spPr>
          <a:xfrm>
            <a:off x="6400800" y="2098728"/>
            <a:ext cx="2286000" cy="400110"/>
          </a:xfrm>
          <a:prstGeom prst="rect">
            <a:avLst/>
          </a:prstGeom>
          <a:noFill/>
        </p:spPr>
        <p:txBody>
          <a:bodyPr wrap="square" rtlCol="0">
            <a:spAutoFit/>
          </a:bodyPr>
          <a:lstStyle/>
          <a:p>
            <a:r>
              <a:rPr lang="zh-CN" altLang="en-US" sz="2000" dirty="0" smtClean="0"/>
              <a:t>预分割</a:t>
            </a:r>
            <a:r>
              <a:rPr lang="zh-CN" altLang="en-US" sz="2000" dirty="0" smtClean="0"/>
              <a:t>方法的</a:t>
            </a:r>
            <a:r>
              <a:rPr lang="zh-CN" altLang="en-US" sz="2000" dirty="0" smtClean="0"/>
              <a:t>结果</a:t>
            </a:r>
            <a:endParaRPr lang="zh-CN" altLang="en-US" sz="2000" dirty="0"/>
          </a:p>
        </p:txBody>
      </p:sp>
      <p:sp>
        <p:nvSpPr>
          <p:cNvPr id="8" name="文本框 7"/>
          <p:cNvSpPr txBox="1"/>
          <p:nvPr/>
        </p:nvSpPr>
        <p:spPr>
          <a:xfrm>
            <a:off x="6324600" y="4876801"/>
            <a:ext cx="2038350" cy="400110"/>
          </a:xfrm>
          <a:prstGeom prst="rect">
            <a:avLst/>
          </a:prstGeom>
          <a:noFill/>
        </p:spPr>
        <p:txBody>
          <a:bodyPr wrap="square" rtlCol="0">
            <a:spAutoFit/>
          </a:bodyPr>
          <a:lstStyle/>
          <a:p>
            <a:r>
              <a:rPr lang="zh-CN" altLang="en-US" sz="2000" dirty="0" smtClean="0"/>
              <a:t>我们</a:t>
            </a:r>
            <a:r>
              <a:rPr lang="zh-CN" altLang="en-US" sz="2000" dirty="0" smtClean="0"/>
              <a:t>方法</a:t>
            </a:r>
            <a:r>
              <a:rPr lang="zh-CN" altLang="en-US" sz="2000" dirty="0" smtClean="0"/>
              <a:t>的结果</a:t>
            </a:r>
            <a:endParaRPr lang="zh-CN" altLang="en-US" sz="2000" dirty="0"/>
          </a:p>
        </p:txBody>
      </p:sp>
      <p:cxnSp>
        <p:nvCxnSpPr>
          <p:cNvPr id="11" name="曲线连接符 10"/>
          <p:cNvCxnSpPr>
            <a:endCxn id="6" idx="2"/>
          </p:cNvCxnSpPr>
          <p:nvPr/>
        </p:nvCxnSpPr>
        <p:spPr>
          <a:xfrm flipV="1">
            <a:off x="5791202" y="2498838"/>
            <a:ext cx="1752598" cy="1748877"/>
          </a:xfrm>
          <a:prstGeom prst="curvedConnector2">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6324600" y="2082968"/>
            <a:ext cx="2362200" cy="41587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5638800" y="2286000"/>
            <a:ext cx="685800" cy="0"/>
          </a:xfrm>
          <a:prstGeom prst="straightConnector1">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圆角矩形 14"/>
          <p:cNvSpPr/>
          <p:nvPr/>
        </p:nvSpPr>
        <p:spPr>
          <a:xfrm>
            <a:off x="6324600" y="4876800"/>
            <a:ext cx="2362200" cy="40011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箭头连接符 18"/>
          <p:cNvCxnSpPr>
            <a:endCxn id="8" idx="1"/>
          </p:cNvCxnSpPr>
          <p:nvPr/>
        </p:nvCxnSpPr>
        <p:spPr>
          <a:xfrm flipV="1">
            <a:off x="5638800" y="5076856"/>
            <a:ext cx="685800" cy="905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曲线连接符 20"/>
          <p:cNvCxnSpPr>
            <a:endCxn id="8" idx="0"/>
          </p:cNvCxnSpPr>
          <p:nvPr/>
        </p:nvCxnSpPr>
        <p:spPr>
          <a:xfrm rot="16200000" flipH="1">
            <a:off x="5569006" y="3102031"/>
            <a:ext cx="1844563" cy="1704975"/>
          </a:xfrm>
          <a:prstGeom prst="curvedConnector3">
            <a:avLst>
              <a:gd name="adj1" fmla="val 50000"/>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015204"/>
      </p:ext>
    </p:extLst>
  </p:cSld>
  <p:clrMapOvr>
    <a:masterClrMapping/>
  </p:clrMapOvr>
  <p:transition spd="slow" advTm="4378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3</a:t>
            </a:fld>
            <a:endParaRPr lang="en-US" altLang="zh-CN">
              <a:latin typeface="Arial Black" panose="020B0A04020102020204" pitchFamily="34" charset="0"/>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6600" y="2795318"/>
            <a:ext cx="1544912" cy="2003739"/>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44" y="2963230"/>
            <a:ext cx="2676248" cy="1667917"/>
          </a:xfrm>
          <a:prstGeom prst="rect">
            <a:avLst/>
          </a:prstGeom>
        </p:spPr>
      </p:pic>
      <p:pic>
        <p:nvPicPr>
          <p:cNvPr id="2" name="图片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72810" y="2963230"/>
            <a:ext cx="3218790" cy="1699260"/>
          </a:xfrm>
          <a:prstGeom prst="rect">
            <a:avLst/>
          </a:prstGeom>
        </p:spPr>
      </p:pic>
      <p:sp>
        <p:nvSpPr>
          <p:cNvPr id="3" name="文本框 2"/>
          <p:cNvSpPr txBox="1"/>
          <p:nvPr/>
        </p:nvSpPr>
        <p:spPr>
          <a:xfrm>
            <a:off x="152400" y="4953000"/>
            <a:ext cx="2822656" cy="369332"/>
          </a:xfrm>
          <a:prstGeom prst="rect">
            <a:avLst/>
          </a:prstGeom>
          <a:noFill/>
        </p:spPr>
        <p:txBody>
          <a:bodyPr wrap="square" rtlCol="0">
            <a:spAutoFit/>
          </a:bodyPr>
          <a:lstStyle/>
          <a:p>
            <a:r>
              <a:rPr lang="zh-CN" altLang="en-US" dirty="0" smtClean="0"/>
              <a:t>科幻电影</a:t>
            </a:r>
            <a:r>
              <a:rPr lang="en-US" altLang="zh-CN" dirty="0" smtClean="0"/>
              <a:t>《</a:t>
            </a:r>
            <a:r>
              <a:rPr lang="zh-CN" altLang="en-US" dirty="0" smtClean="0"/>
              <a:t>阿凡达</a:t>
            </a:r>
            <a:r>
              <a:rPr lang="en-US" altLang="zh-CN" dirty="0" smtClean="0"/>
              <a:t>》</a:t>
            </a:r>
            <a:r>
              <a:rPr lang="zh-CN" altLang="en-US" dirty="0" smtClean="0"/>
              <a:t>剧照</a:t>
            </a:r>
            <a:endParaRPr lang="zh-CN" altLang="en-US" dirty="0"/>
          </a:p>
        </p:txBody>
      </p:sp>
      <p:sp>
        <p:nvSpPr>
          <p:cNvPr id="8" name="文本框 7"/>
          <p:cNvSpPr txBox="1"/>
          <p:nvPr/>
        </p:nvSpPr>
        <p:spPr>
          <a:xfrm>
            <a:off x="2895600" y="4953000"/>
            <a:ext cx="2968544" cy="369332"/>
          </a:xfrm>
          <a:prstGeom prst="rect">
            <a:avLst/>
          </a:prstGeom>
          <a:noFill/>
        </p:spPr>
        <p:txBody>
          <a:bodyPr wrap="square" rtlCol="0">
            <a:spAutoFit/>
          </a:bodyPr>
          <a:lstStyle/>
          <a:p>
            <a:r>
              <a:rPr lang="zh-CN" altLang="en-US" dirty="0" smtClean="0"/>
              <a:t>动画电影</a:t>
            </a:r>
            <a:r>
              <a:rPr lang="en-US" altLang="zh-CN" dirty="0" smtClean="0"/>
              <a:t>《</a:t>
            </a:r>
            <a:r>
              <a:rPr lang="zh-CN" altLang="en-US" dirty="0" smtClean="0"/>
              <a:t>怪兽大学</a:t>
            </a:r>
            <a:r>
              <a:rPr lang="en-US" altLang="zh-CN" dirty="0" smtClean="0"/>
              <a:t>》</a:t>
            </a:r>
            <a:r>
              <a:rPr lang="zh-CN" altLang="en-US" dirty="0"/>
              <a:t>角色</a:t>
            </a:r>
          </a:p>
        </p:txBody>
      </p:sp>
      <p:sp>
        <p:nvSpPr>
          <p:cNvPr id="9" name="文本框 8"/>
          <p:cNvSpPr txBox="1"/>
          <p:nvPr/>
        </p:nvSpPr>
        <p:spPr>
          <a:xfrm>
            <a:off x="6162952" y="4953000"/>
            <a:ext cx="2676248" cy="369332"/>
          </a:xfrm>
          <a:prstGeom prst="rect">
            <a:avLst/>
          </a:prstGeom>
          <a:noFill/>
        </p:spPr>
        <p:txBody>
          <a:bodyPr wrap="square" rtlCol="0">
            <a:spAutoFit/>
          </a:bodyPr>
          <a:lstStyle/>
          <a:p>
            <a:r>
              <a:rPr lang="zh-CN" altLang="en-US" dirty="0" smtClean="0"/>
              <a:t>电子游戏</a:t>
            </a:r>
            <a:r>
              <a:rPr lang="en-US" altLang="zh-CN" dirty="0" smtClean="0"/>
              <a:t>《Dota2》</a:t>
            </a:r>
            <a:r>
              <a:rPr lang="zh-CN" altLang="en-US" dirty="0" smtClean="0"/>
              <a:t>场景</a:t>
            </a:r>
            <a:endParaRPr lang="zh-CN" altLang="en-US" dirty="0"/>
          </a:p>
        </p:txBody>
      </p:sp>
    </p:spTree>
  </p:cSld>
  <p:clrMapOvr>
    <a:masterClrMapping/>
  </p:clrMapOvr>
  <p:transition spd="slow" advTm="173638"/>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b="1" dirty="0" smtClean="0">
                <a:solidFill>
                  <a:srgbClr val="FF0000"/>
                </a:solidFill>
              </a:rPr>
              <a:t>创造力</a:t>
            </a:r>
            <a:r>
              <a:rPr lang="zh-CN" altLang="en-US" b="1" dirty="0">
                <a:solidFill>
                  <a:srgbClr val="FF0000"/>
                </a:solidFill>
              </a:rPr>
              <a:t>支持的三维虚拟生物</a:t>
            </a:r>
            <a:r>
              <a:rPr lang="zh-CN" altLang="en-US" b="1" dirty="0" smtClean="0">
                <a:solidFill>
                  <a:srgbClr val="FF0000"/>
                </a:solidFill>
              </a:rPr>
              <a:t>造型</a:t>
            </a:r>
            <a:endParaRPr lang="en-US" altLang="zh-CN" b="1" dirty="0" smtClean="0">
              <a:solidFill>
                <a:srgbClr val="FF0000"/>
              </a:solidFill>
            </a:endParaRPr>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30</a:t>
            </a:fld>
            <a:endParaRPr lang="en-US" altLang="zh-CN">
              <a:latin typeface="Arial Black" panose="020B0A04020102020204" pitchFamily="34" charset="0"/>
            </a:endParaRPr>
          </a:p>
        </p:txBody>
      </p:sp>
    </p:spTree>
    <p:extLst>
      <p:ext uri="{BB962C8B-B14F-4D97-AF65-F5344CB8AC3E}">
        <p14:creationId xmlns:p14="http://schemas.microsoft.com/office/powerpoint/2010/main" val="3131179135"/>
      </p:ext>
    </p:extLst>
  </p:cSld>
  <p:clrMapOvr>
    <a:masterClrMapping/>
  </p:clrMapOvr>
  <p:transition spd="slow" advTm="43780"/>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引言</a:t>
            </a:r>
            <a:endParaRPr lang="zh-CN" altLang="en-US" sz="3000" dirty="0" smtClean="0"/>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31</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590800"/>
            <a:ext cx="7772400" cy="2270156"/>
          </a:xfrm>
          <a:prstGeom prst="rect">
            <a:avLst/>
          </a:prstGeom>
        </p:spPr>
      </p:pic>
      <p:sp>
        <p:nvSpPr>
          <p:cNvPr id="5" name="文本框 4"/>
          <p:cNvSpPr txBox="1"/>
          <p:nvPr/>
        </p:nvSpPr>
        <p:spPr>
          <a:xfrm>
            <a:off x="762000" y="5114068"/>
            <a:ext cx="2057400" cy="646331"/>
          </a:xfrm>
          <a:prstGeom prst="rect">
            <a:avLst/>
          </a:prstGeom>
          <a:noFill/>
        </p:spPr>
        <p:txBody>
          <a:bodyPr wrap="square" rtlCol="0">
            <a:spAutoFit/>
          </a:bodyPr>
          <a:lstStyle/>
          <a:p>
            <a:r>
              <a:rPr lang="zh-CN" altLang="en-US" dirty="0" smtClean="0"/>
              <a:t>电子游戏</a:t>
            </a:r>
            <a:r>
              <a:rPr lang="en-US" altLang="zh-CN" dirty="0" smtClean="0"/>
              <a:t>《</a:t>
            </a:r>
            <a:r>
              <a:rPr lang="zh-CN" altLang="en-US" dirty="0" smtClean="0"/>
              <a:t>魔法门</a:t>
            </a:r>
            <a:r>
              <a:rPr lang="en-US" altLang="zh-CN" dirty="0" smtClean="0"/>
              <a:t>》</a:t>
            </a:r>
            <a:r>
              <a:rPr lang="zh-CN" altLang="en-US" dirty="0" smtClean="0"/>
              <a:t>人物角色：纺命女</a:t>
            </a:r>
            <a:endParaRPr lang="zh-CN" altLang="en-US" dirty="0"/>
          </a:p>
        </p:txBody>
      </p:sp>
      <p:sp>
        <p:nvSpPr>
          <p:cNvPr id="6" name="文本框 5"/>
          <p:cNvSpPr txBox="1"/>
          <p:nvPr/>
        </p:nvSpPr>
        <p:spPr>
          <a:xfrm>
            <a:off x="3390900" y="5159504"/>
            <a:ext cx="2057400" cy="646331"/>
          </a:xfrm>
          <a:prstGeom prst="rect">
            <a:avLst/>
          </a:prstGeom>
          <a:noFill/>
        </p:spPr>
        <p:txBody>
          <a:bodyPr wrap="square" rtlCol="0">
            <a:spAutoFit/>
          </a:bodyPr>
          <a:lstStyle/>
          <a:p>
            <a:r>
              <a:rPr lang="zh-CN" altLang="en-US" dirty="0"/>
              <a:t>电影</a:t>
            </a:r>
            <a:r>
              <a:rPr lang="en-US" altLang="zh-CN" dirty="0" smtClean="0"/>
              <a:t>《</a:t>
            </a:r>
            <a:r>
              <a:rPr lang="zh-CN" altLang="en-US" dirty="0" smtClean="0"/>
              <a:t>哈里波特</a:t>
            </a:r>
            <a:r>
              <a:rPr lang="en-US" altLang="zh-CN" dirty="0" smtClean="0"/>
              <a:t>》</a:t>
            </a:r>
            <a:r>
              <a:rPr lang="zh-CN" altLang="en-US" dirty="0" smtClean="0"/>
              <a:t>人物角色：半人马</a:t>
            </a:r>
            <a:endParaRPr lang="zh-CN" altLang="en-US" dirty="0"/>
          </a:p>
        </p:txBody>
      </p:sp>
      <p:sp>
        <p:nvSpPr>
          <p:cNvPr id="8" name="文本框 7"/>
          <p:cNvSpPr txBox="1"/>
          <p:nvPr/>
        </p:nvSpPr>
        <p:spPr>
          <a:xfrm>
            <a:off x="6019800" y="5231512"/>
            <a:ext cx="2057400" cy="646331"/>
          </a:xfrm>
          <a:prstGeom prst="rect">
            <a:avLst/>
          </a:prstGeom>
          <a:noFill/>
        </p:spPr>
        <p:txBody>
          <a:bodyPr wrap="square" rtlCol="0">
            <a:spAutoFit/>
          </a:bodyPr>
          <a:lstStyle/>
          <a:p>
            <a:r>
              <a:rPr lang="zh-CN" altLang="en-US" dirty="0" smtClean="0"/>
              <a:t>电子游戏</a:t>
            </a:r>
            <a:r>
              <a:rPr lang="en-US" altLang="zh-CN" dirty="0" smtClean="0"/>
              <a:t>《</a:t>
            </a:r>
            <a:r>
              <a:rPr lang="zh-CN" altLang="en-US" dirty="0" smtClean="0"/>
              <a:t>魔法门</a:t>
            </a:r>
            <a:r>
              <a:rPr lang="en-US" altLang="zh-CN" dirty="0" smtClean="0"/>
              <a:t>》</a:t>
            </a:r>
            <a:r>
              <a:rPr lang="zh-CN" altLang="en-US" dirty="0" smtClean="0"/>
              <a:t>人物角色：拉玛苏</a:t>
            </a:r>
            <a:endParaRPr lang="zh-CN" altLang="en-US" dirty="0"/>
          </a:p>
        </p:txBody>
      </p:sp>
    </p:spTree>
    <p:extLst>
      <p:ext uri="{BB962C8B-B14F-4D97-AF65-F5344CB8AC3E}">
        <p14:creationId xmlns:p14="http://schemas.microsoft.com/office/powerpoint/2010/main" val="3657702638"/>
      </p:ext>
    </p:extLst>
  </p:cSld>
  <p:clrMapOvr>
    <a:masterClrMapping/>
  </p:clrMapOvr>
  <p:transition spd="slow" advTm="72944"/>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引言</a:t>
            </a:r>
            <a:endParaRPr lang="zh-CN" altLang="en-US" sz="3000" dirty="0" smtClean="0"/>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32</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874786"/>
            <a:ext cx="6957636" cy="3682467"/>
          </a:xfrm>
          <a:prstGeom prst="rect">
            <a:avLst/>
          </a:prstGeom>
        </p:spPr>
      </p:pic>
      <p:sp>
        <p:nvSpPr>
          <p:cNvPr id="5" name="文本框 4"/>
          <p:cNvSpPr txBox="1"/>
          <p:nvPr/>
        </p:nvSpPr>
        <p:spPr>
          <a:xfrm>
            <a:off x="2971800" y="5795109"/>
            <a:ext cx="3581400" cy="369332"/>
          </a:xfrm>
          <a:prstGeom prst="rect">
            <a:avLst/>
          </a:prstGeom>
          <a:noFill/>
        </p:spPr>
        <p:txBody>
          <a:bodyPr wrap="square" rtlCol="0">
            <a:spAutoFit/>
          </a:bodyPr>
          <a:lstStyle/>
          <a:p>
            <a:r>
              <a:rPr lang="zh-CN" altLang="en-US" dirty="0" smtClean="0"/>
              <a:t>电子游戏</a:t>
            </a:r>
            <a:r>
              <a:rPr lang="en-US" altLang="zh-CN" dirty="0" smtClean="0"/>
              <a:t>《Dota2》</a:t>
            </a:r>
            <a:r>
              <a:rPr lang="zh-CN" altLang="en-US" dirty="0" smtClean="0"/>
              <a:t>部分角色</a:t>
            </a:r>
            <a:endParaRPr lang="zh-CN" altLang="en-US" dirty="0"/>
          </a:p>
        </p:txBody>
      </p:sp>
    </p:spTree>
    <p:extLst>
      <p:ext uri="{BB962C8B-B14F-4D97-AF65-F5344CB8AC3E}">
        <p14:creationId xmlns:p14="http://schemas.microsoft.com/office/powerpoint/2010/main" val="3939171616"/>
      </p:ext>
    </p:extLst>
  </p:cSld>
  <p:clrMapOvr>
    <a:masterClrMapping/>
  </p:clrMapOvr>
  <p:transition spd="slow" advTm="72944"/>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技术</a:t>
            </a:r>
            <a:r>
              <a:rPr lang="zh-CN" altLang="en-US" sz="3000" dirty="0" smtClean="0"/>
              <a:t>概述</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33</a:t>
            </a:fld>
            <a:endParaRPr lang="en-US" altLang="zh-CN">
              <a:latin typeface="Arial Black" panose="020B0A04020102020204" pitchFamily="34" charset="0"/>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737" y="2895600"/>
            <a:ext cx="8371334" cy="2057400"/>
          </a:xfrm>
          <a:prstGeom prst="rect">
            <a:avLst/>
          </a:prstGeom>
        </p:spPr>
      </p:pic>
    </p:spTree>
    <p:extLst>
      <p:ext uri="{BB962C8B-B14F-4D97-AF65-F5344CB8AC3E}">
        <p14:creationId xmlns:p14="http://schemas.microsoft.com/office/powerpoint/2010/main" val="558871283"/>
      </p:ext>
    </p:extLst>
  </p:cSld>
  <p:clrMapOvr>
    <a:masterClrMapping/>
  </p:clrMapOvr>
  <p:transition spd="slow" advTm="72944"/>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生物语法（</a:t>
            </a:r>
            <a:r>
              <a:rPr lang="en-US" altLang="zh-CN" sz="3000" dirty="0" smtClean="0"/>
              <a:t>Creature Grammar</a:t>
            </a:r>
            <a:r>
              <a:rPr lang="zh-CN" altLang="en-US" sz="3000" dirty="0" smtClean="0"/>
              <a:t>）</a:t>
            </a:r>
            <a:endParaRPr lang="zh-CN" altLang="en-US" sz="3000" dirty="0" smtClean="0"/>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34</a:t>
            </a:fld>
            <a:endParaRPr lang="en-US" altLang="zh-CN">
              <a:latin typeface="Arial Black" panose="020B0A04020102020204" pitchFamily="34" charset="0"/>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700" y="2013303"/>
            <a:ext cx="6019800" cy="3391687"/>
          </a:xfrm>
          <a:prstGeom prst="rect">
            <a:avLst/>
          </a:prstGeom>
        </p:spPr>
      </p:pic>
    </p:spTree>
    <p:extLst>
      <p:ext uri="{BB962C8B-B14F-4D97-AF65-F5344CB8AC3E}">
        <p14:creationId xmlns:p14="http://schemas.microsoft.com/office/powerpoint/2010/main" val="2270628961"/>
      </p:ext>
    </p:extLst>
  </p:cSld>
  <p:clrMapOvr>
    <a:masterClrMapping/>
  </p:clrMapOvr>
  <p:transition spd="slow" advTm="72944"/>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结果</a:t>
            </a:r>
            <a:r>
              <a:rPr lang="zh-CN" altLang="en-US" sz="3000" dirty="0" smtClean="0"/>
              <a:t>与对比</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35</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5204" y="1676400"/>
            <a:ext cx="5508791" cy="4419600"/>
          </a:xfrm>
          <a:prstGeom prst="rect">
            <a:avLst/>
          </a:prstGeom>
        </p:spPr>
      </p:pic>
    </p:spTree>
    <p:extLst>
      <p:ext uri="{BB962C8B-B14F-4D97-AF65-F5344CB8AC3E}">
        <p14:creationId xmlns:p14="http://schemas.microsoft.com/office/powerpoint/2010/main" val="4148073796"/>
      </p:ext>
    </p:extLst>
  </p:cSld>
  <p:clrMapOvr>
    <a:masterClrMapping/>
  </p:clrMapOvr>
  <p:transition spd="slow" advTm="72944"/>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b="1" dirty="0" smtClean="0">
                <a:solidFill>
                  <a:srgbClr val="FF0000"/>
                </a:solidFill>
              </a:rPr>
              <a:t>针对</a:t>
            </a:r>
            <a:r>
              <a:rPr lang="zh-CN" altLang="en-US" b="1" dirty="0">
                <a:solidFill>
                  <a:srgbClr val="FF0000"/>
                </a:solidFill>
              </a:rPr>
              <a:t>创意角色模型的蒙皮与三维</a:t>
            </a:r>
            <a:r>
              <a:rPr lang="zh-CN" altLang="en-US" b="1" dirty="0" smtClean="0">
                <a:solidFill>
                  <a:srgbClr val="FF0000"/>
                </a:solidFill>
              </a:rPr>
              <a:t>制造</a:t>
            </a:r>
            <a:endParaRPr lang="en-US" altLang="zh-CN" b="1" dirty="0" smtClean="0">
              <a:solidFill>
                <a:srgbClr val="FF0000"/>
              </a:solidFill>
            </a:endParaRPr>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36</a:t>
            </a:fld>
            <a:endParaRPr lang="en-US" altLang="zh-CN">
              <a:latin typeface="Arial Black" panose="020B0A04020102020204" pitchFamily="34" charset="0"/>
            </a:endParaRPr>
          </a:p>
        </p:txBody>
      </p:sp>
    </p:spTree>
    <p:extLst>
      <p:ext uri="{BB962C8B-B14F-4D97-AF65-F5344CB8AC3E}">
        <p14:creationId xmlns:p14="http://schemas.microsoft.com/office/powerpoint/2010/main" val="3392211556"/>
      </p:ext>
    </p:extLst>
  </p:cSld>
  <p:clrMapOvr>
    <a:masterClrMapping/>
  </p:clrMapOvr>
  <p:transition spd="slow" advTm="43780"/>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3000" dirty="0" smtClean="0">
                <a:solidFill>
                  <a:schemeClr val="bg1"/>
                </a:solidFill>
              </a:rPr>
              <a:t>引言</a:t>
            </a:r>
            <a:endParaRPr lang="zh-CN" altLang="en-US" sz="3000" dirty="0" smtClean="0">
              <a:solidFill>
                <a:schemeClr val="bg1"/>
              </a:solidFill>
            </a:endParaRP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37</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547" y="2466803"/>
            <a:ext cx="8106906" cy="2457793"/>
          </a:xfrm>
          <a:prstGeom prst="rect">
            <a:avLst/>
          </a:prstGeom>
        </p:spPr>
      </p:pic>
      <p:sp>
        <p:nvSpPr>
          <p:cNvPr id="5" name="文本框 4"/>
          <p:cNvSpPr txBox="1"/>
          <p:nvPr/>
        </p:nvSpPr>
        <p:spPr>
          <a:xfrm>
            <a:off x="3276600" y="5217166"/>
            <a:ext cx="2057400" cy="369332"/>
          </a:xfrm>
          <a:prstGeom prst="rect">
            <a:avLst/>
          </a:prstGeom>
          <a:noFill/>
        </p:spPr>
        <p:txBody>
          <a:bodyPr wrap="square" rtlCol="0">
            <a:spAutoFit/>
          </a:bodyPr>
          <a:lstStyle/>
          <a:p>
            <a:r>
              <a:rPr lang="en-US" altLang="zh-CN" dirty="0" err="1" smtClean="0"/>
              <a:t>RigMesh</a:t>
            </a:r>
            <a:r>
              <a:rPr lang="en-US" altLang="zh-CN" dirty="0" smtClean="0"/>
              <a:t> TOG’12</a:t>
            </a:r>
            <a:endParaRPr lang="zh-CN" altLang="en-US" dirty="0"/>
          </a:p>
        </p:txBody>
      </p:sp>
    </p:spTree>
    <p:extLst>
      <p:ext uri="{BB962C8B-B14F-4D97-AF65-F5344CB8AC3E}">
        <p14:creationId xmlns:p14="http://schemas.microsoft.com/office/powerpoint/2010/main" val="2959464142"/>
      </p:ext>
    </p:extLst>
  </p:cSld>
  <p:clrMapOvr>
    <a:masterClrMapping/>
  </p:clrMapOvr>
  <p:transition spd="slow" advTm="72944"/>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229600" cy="914400"/>
          </a:xfrm>
        </p:spPr>
        <p:txBody>
          <a:bodyPr/>
          <a:lstStyle/>
          <a:p>
            <a:pPr lvl="1"/>
            <a:r>
              <a:rPr lang="zh-CN" altLang="en-US" sz="3000" dirty="0" smtClean="0">
                <a:solidFill>
                  <a:schemeClr val="bg1"/>
                </a:solidFill>
              </a:rPr>
              <a:t>方法</a:t>
            </a:r>
            <a:r>
              <a:rPr lang="zh-CN" altLang="en-US" sz="3000" dirty="0" smtClean="0">
                <a:solidFill>
                  <a:schemeClr val="bg1"/>
                </a:solidFill>
              </a:rPr>
              <a:t>概述</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38</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2590800"/>
            <a:ext cx="8382000" cy="1775497"/>
          </a:xfrm>
          <a:prstGeom prst="rect">
            <a:avLst/>
          </a:prstGeom>
        </p:spPr>
      </p:pic>
    </p:spTree>
    <p:extLst>
      <p:ext uri="{BB962C8B-B14F-4D97-AF65-F5344CB8AC3E}">
        <p14:creationId xmlns:p14="http://schemas.microsoft.com/office/powerpoint/2010/main" val="3505279643"/>
      </p:ext>
    </p:extLst>
  </p:cSld>
  <p:clrMapOvr>
    <a:masterClrMapping/>
  </p:clrMapOvr>
  <p:transition spd="slow" advTm="72944"/>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部件融合与骨架连接</a:t>
            </a:r>
            <a:endParaRPr lang="zh-CN" altLang="en-US" sz="2850" dirty="0" smtClean="0">
              <a:solidFill>
                <a:schemeClr val="bg1"/>
              </a:solidFill>
            </a:endParaRP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39</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1670389"/>
            <a:ext cx="5824158" cy="4578011"/>
          </a:xfrm>
          <a:prstGeom prst="rect">
            <a:avLst/>
          </a:prstGeom>
        </p:spPr>
      </p:pic>
    </p:spTree>
    <p:extLst>
      <p:ext uri="{BB962C8B-B14F-4D97-AF65-F5344CB8AC3E}">
        <p14:creationId xmlns:p14="http://schemas.microsoft.com/office/powerpoint/2010/main" val="455736624"/>
      </p:ext>
    </p:extLst>
  </p:cSld>
  <p:clrMapOvr>
    <a:masterClrMapping/>
  </p:clrMapOvr>
  <p:transition spd="slow" advTm="72944"/>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4</a:t>
            </a:fld>
            <a:endParaRPr lang="en-US" altLang="zh-CN" dirty="0">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3432" y="1731151"/>
            <a:ext cx="3553678" cy="3741420"/>
          </a:xfrm>
          <a:prstGeom prst="rect">
            <a:avLst/>
          </a:prstGeom>
        </p:spPr>
      </p:pic>
      <p:sp>
        <p:nvSpPr>
          <p:cNvPr id="7" name="文本框 6"/>
          <p:cNvSpPr txBox="1"/>
          <p:nvPr/>
        </p:nvSpPr>
        <p:spPr>
          <a:xfrm>
            <a:off x="5399682" y="5602069"/>
            <a:ext cx="3287118" cy="369332"/>
          </a:xfrm>
          <a:prstGeom prst="rect">
            <a:avLst/>
          </a:prstGeom>
          <a:noFill/>
        </p:spPr>
        <p:txBody>
          <a:bodyPr wrap="square" rtlCol="0">
            <a:spAutoFit/>
          </a:bodyPr>
          <a:lstStyle/>
          <a:p>
            <a:r>
              <a:rPr lang="en-US" altLang="zh-CN" dirty="0" smtClean="0"/>
              <a:t>Modeling by example SIG’04</a:t>
            </a:r>
            <a:endParaRPr lang="zh-CN" altLang="en-US" dirty="0"/>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081" y="3200400"/>
            <a:ext cx="3767137" cy="1477033"/>
          </a:xfrm>
          <a:prstGeom prst="rect">
            <a:avLst/>
          </a:prstGeom>
        </p:spPr>
      </p:pic>
      <p:sp>
        <p:nvSpPr>
          <p:cNvPr id="8" name="文本框 7"/>
          <p:cNvSpPr txBox="1"/>
          <p:nvPr/>
        </p:nvSpPr>
        <p:spPr>
          <a:xfrm>
            <a:off x="1447800" y="5754469"/>
            <a:ext cx="2676248" cy="369332"/>
          </a:xfrm>
          <a:prstGeom prst="rect">
            <a:avLst/>
          </a:prstGeom>
          <a:noFill/>
        </p:spPr>
        <p:txBody>
          <a:bodyPr wrap="square" rtlCol="0">
            <a:spAutoFit/>
          </a:bodyPr>
          <a:lstStyle/>
          <a:p>
            <a:r>
              <a:rPr lang="en-US" altLang="zh-CN" dirty="0" err="1" smtClean="0"/>
              <a:t>FiberMesh</a:t>
            </a:r>
            <a:r>
              <a:rPr lang="en-US" altLang="zh-CN" dirty="0" smtClean="0"/>
              <a:t> SIG’07</a:t>
            </a:r>
            <a:endParaRPr lang="zh-CN" altLang="en-US" dirty="0"/>
          </a:p>
        </p:txBody>
      </p:sp>
    </p:spTree>
    <p:extLst>
      <p:ext uri="{BB962C8B-B14F-4D97-AF65-F5344CB8AC3E}">
        <p14:creationId xmlns:p14="http://schemas.microsoft.com/office/powerpoint/2010/main" val="3325514170"/>
      </p:ext>
    </p:extLst>
  </p:cSld>
  <p:clrMapOvr>
    <a:masterClrMapping/>
  </p:clrMapOvr>
  <p:transition spd="slow" advTm="173638"/>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针对创意角色模型的蒙皮与三维制造：骨架优化</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40</a:t>
            </a:fld>
            <a:endParaRPr lang="en-US" altLang="zh-CN">
              <a:latin typeface="Arial Black" panose="020B0A04020102020204" pitchFamily="34"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9994" y="1560255"/>
            <a:ext cx="6424012" cy="4652286"/>
          </a:xfrm>
          <a:prstGeom prst="rect">
            <a:avLst/>
          </a:prstGeom>
        </p:spPr>
      </p:pic>
    </p:spTree>
    <p:extLst>
      <p:ext uri="{BB962C8B-B14F-4D97-AF65-F5344CB8AC3E}">
        <p14:creationId xmlns:p14="http://schemas.microsoft.com/office/powerpoint/2010/main" val="2523800179"/>
      </p:ext>
    </p:extLst>
  </p:cSld>
  <p:clrMapOvr>
    <a:masterClrMapping/>
  </p:clrMapOvr>
  <p:transition spd="slow" advTm="72944"/>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针对创意角色模型的蒙皮与三维制造：多姿态平衡</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41</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4551" y="1600510"/>
            <a:ext cx="6283037" cy="4647890"/>
          </a:xfrm>
          <a:prstGeom prst="rect">
            <a:avLst/>
          </a:prstGeom>
        </p:spPr>
      </p:pic>
    </p:spTree>
    <p:extLst>
      <p:ext uri="{BB962C8B-B14F-4D97-AF65-F5344CB8AC3E}">
        <p14:creationId xmlns:p14="http://schemas.microsoft.com/office/powerpoint/2010/main" val="418619120"/>
      </p:ext>
    </p:extLst>
  </p:cSld>
  <p:clrMapOvr>
    <a:masterClrMapping/>
  </p:clrMapOvr>
  <p:transition spd="slow" advTm="72944"/>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针对创意角色模型的蒙皮与三维制造：实验结果</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42</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1752600"/>
            <a:ext cx="5250497" cy="4335222"/>
          </a:xfrm>
          <a:prstGeom prst="rect">
            <a:avLst/>
          </a:prstGeom>
        </p:spPr>
      </p:pic>
    </p:spTree>
    <p:extLst>
      <p:ext uri="{BB962C8B-B14F-4D97-AF65-F5344CB8AC3E}">
        <p14:creationId xmlns:p14="http://schemas.microsoft.com/office/powerpoint/2010/main" val="1749381433"/>
      </p:ext>
    </p:extLst>
  </p:cSld>
  <p:clrMapOvr>
    <a:masterClrMapping/>
  </p:clrMapOvr>
  <p:transition spd="slow" advTm="72944"/>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b="1" dirty="0" smtClean="0">
                <a:solidFill>
                  <a:srgbClr val="FF0000"/>
                </a:solidFill>
              </a:rPr>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43</a:t>
            </a:fld>
            <a:endParaRPr lang="en-US" altLang="zh-CN">
              <a:latin typeface="Arial Black" panose="020B0A04020102020204" pitchFamily="34" charset="0"/>
            </a:endParaRPr>
          </a:p>
        </p:txBody>
      </p:sp>
    </p:spTree>
    <p:extLst>
      <p:ext uri="{BB962C8B-B14F-4D97-AF65-F5344CB8AC3E}">
        <p14:creationId xmlns:p14="http://schemas.microsoft.com/office/powerpoint/2010/main" val="692099582"/>
      </p:ext>
    </p:extLst>
  </p:cSld>
  <p:clrMapOvr>
    <a:masterClrMapping/>
  </p:clrMapOvr>
  <p:transition spd="slow" advTm="43780"/>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p:cNvSpPr>
            <a:spLocks noGrp="1"/>
          </p:cNvSpPr>
          <p:nvPr>
            <p:ph type="title"/>
          </p:nvPr>
        </p:nvSpPr>
        <p:spPr/>
        <p:txBody>
          <a:bodyPr/>
          <a:lstStyle/>
          <a:p>
            <a:r>
              <a:rPr lang="zh-CN" altLang="en-US" smtClean="0"/>
              <a:t>总结</a:t>
            </a:r>
          </a:p>
        </p:txBody>
      </p:sp>
      <p:sp>
        <p:nvSpPr>
          <p:cNvPr id="49156"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9A5BF3C7-34FE-40F4-BC53-FC40B8ECDEF1}" type="slidenum">
              <a:rPr lang="en-US" altLang="zh-CN">
                <a:latin typeface="Arial Black" panose="020B0A04020102020204" pitchFamily="34" charset="0"/>
              </a:rPr>
              <a:pPr eaLnBrk="1" hangingPunct="1"/>
              <a:t>44</a:t>
            </a:fld>
            <a:endParaRPr lang="en-US" altLang="zh-CN">
              <a:latin typeface="Arial Black" panose="020B0A04020102020204" pitchFamily="34" charset="0"/>
            </a:endParaRPr>
          </a:p>
        </p:txBody>
      </p:sp>
      <p:sp>
        <p:nvSpPr>
          <p:cNvPr id="6" name="内容占位符 2"/>
          <p:cNvSpPr>
            <a:spLocks noGrp="1"/>
          </p:cNvSpPr>
          <p:nvPr>
            <p:ph idx="1"/>
          </p:nvPr>
        </p:nvSpPr>
        <p:spPr>
          <a:xfrm>
            <a:off x="609600" y="1600200"/>
            <a:ext cx="7924800" cy="4648200"/>
          </a:xfrm>
        </p:spPr>
        <p:txBody>
          <a:bodyPr/>
          <a:lstStyle/>
          <a:p>
            <a:r>
              <a:rPr lang="zh-CN" altLang="en-US" dirty="0"/>
              <a:t>基于草图的按需部件</a:t>
            </a:r>
            <a:r>
              <a:rPr lang="zh-CN" altLang="en-US" dirty="0" smtClean="0"/>
              <a:t>提取</a:t>
            </a:r>
            <a:endParaRPr lang="en-US" altLang="zh-CN" dirty="0" smtClean="0"/>
          </a:p>
          <a:p>
            <a:pPr lvl="1">
              <a:buFont typeface="Wingdings" panose="05000000000000000000" pitchFamily="2" charset="2"/>
              <a:buChar char="n"/>
            </a:pPr>
            <a:r>
              <a:rPr lang="en-US" altLang="zh-CN" sz="2400" dirty="0"/>
              <a:t>Computer Graphics Forum(SGP’2016</a:t>
            </a:r>
            <a:r>
              <a:rPr lang="en-US" altLang="zh-CN" sz="2400" dirty="0" smtClean="0"/>
              <a:t>)</a:t>
            </a:r>
          </a:p>
          <a:p>
            <a:pPr marL="457200" lvl="1" indent="0">
              <a:buNone/>
            </a:pPr>
            <a:endParaRPr lang="en-US" altLang="zh-CN" dirty="0" smtClean="0"/>
          </a:p>
          <a:p>
            <a:r>
              <a:rPr lang="zh-CN" altLang="en-US" dirty="0" smtClean="0"/>
              <a:t>创造力</a:t>
            </a:r>
            <a:r>
              <a:rPr lang="zh-CN" altLang="en-US" dirty="0"/>
              <a:t>支持的三维虚拟生物</a:t>
            </a:r>
            <a:r>
              <a:rPr lang="zh-CN" altLang="en-US" dirty="0" smtClean="0"/>
              <a:t>造型</a:t>
            </a:r>
            <a:endParaRPr lang="en-US" altLang="zh-CN" dirty="0" smtClean="0"/>
          </a:p>
          <a:p>
            <a:pPr lvl="1">
              <a:buFont typeface="Wingdings" panose="05000000000000000000" pitchFamily="2" charset="2"/>
              <a:buChar char="n"/>
            </a:pPr>
            <a:r>
              <a:rPr lang="en-US" altLang="zh-CN" sz="2400" dirty="0"/>
              <a:t>Graphical </a:t>
            </a:r>
            <a:r>
              <a:rPr lang="en-US" altLang="zh-CN" sz="2400" dirty="0" smtClean="0"/>
              <a:t>Models (</a:t>
            </a:r>
            <a:r>
              <a:rPr lang="en-US" altLang="zh-CN" sz="2400" dirty="0"/>
              <a:t>GMP’2014)</a:t>
            </a:r>
            <a:r>
              <a:rPr lang="en-US" altLang="zh-CN" dirty="0"/>
              <a:t/>
            </a:r>
            <a:br>
              <a:rPr lang="en-US" altLang="zh-CN" dirty="0"/>
            </a:br>
            <a:endParaRPr lang="en-US" altLang="zh-CN" dirty="0"/>
          </a:p>
          <a:p>
            <a:r>
              <a:rPr lang="zh-CN" altLang="en-US" dirty="0"/>
              <a:t>针对创意角色模型的蒙皮与三维</a:t>
            </a:r>
            <a:r>
              <a:rPr lang="zh-CN" altLang="en-US" dirty="0" smtClean="0"/>
              <a:t>制造</a:t>
            </a:r>
            <a:endParaRPr lang="en-US" altLang="zh-CN" dirty="0" smtClean="0"/>
          </a:p>
          <a:p>
            <a:pPr lvl="1">
              <a:buFont typeface="Wingdings" panose="05000000000000000000" pitchFamily="2" charset="2"/>
              <a:buChar char="n"/>
            </a:pPr>
            <a:r>
              <a:rPr lang="zh-CN" altLang="en-US" sz="2400" dirty="0" smtClean="0"/>
              <a:t>计算机辅助设计与图形学学报 </a:t>
            </a:r>
            <a:r>
              <a:rPr lang="en-US" altLang="zh-CN" sz="2400" dirty="0" smtClean="0"/>
              <a:t>(ChinaGraph’2016)</a:t>
            </a:r>
            <a:endParaRPr lang="en-US" altLang="zh-CN" sz="2400"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p:cNvSpPr>
            <a:spLocks noGrp="1"/>
          </p:cNvSpPr>
          <p:nvPr>
            <p:ph type="title"/>
          </p:nvPr>
        </p:nvSpPr>
        <p:spPr/>
        <p:txBody>
          <a:bodyPr/>
          <a:lstStyle/>
          <a:p>
            <a:r>
              <a:rPr lang="zh-CN" altLang="en-US" smtClean="0"/>
              <a:t>展望</a:t>
            </a:r>
          </a:p>
        </p:txBody>
      </p:sp>
      <p:sp>
        <p:nvSpPr>
          <p:cNvPr id="3" name="内容占位符 2"/>
          <p:cNvSpPr>
            <a:spLocks noGrp="1"/>
          </p:cNvSpPr>
          <p:nvPr>
            <p:ph idx="1"/>
          </p:nvPr>
        </p:nvSpPr>
        <p:spPr>
          <a:xfrm>
            <a:off x="675317" y="1828800"/>
            <a:ext cx="7924800" cy="1066800"/>
          </a:xfrm>
        </p:spPr>
        <p:txBody>
          <a:bodyPr/>
          <a:lstStyle/>
          <a:p>
            <a:r>
              <a:rPr lang="zh-CN" altLang="en-US" dirty="0" smtClean="0"/>
              <a:t>历史</a:t>
            </a:r>
            <a:r>
              <a:rPr lang="zh-CN" altLang="en-US" dirty="0"/>
              <a:t>驱动的部件建议</a:t>
            </a:r>
            <a:r>
              <a:rPr lang="zh-CN" altLang="en-US" dirty="0" smtClean="0"/>
              <a:t>技术</a:t>
            </a:r>
            <a:endParaRPr lang="en-US" altLang="zh-CN" dirty="0" smtClean="0"/>
          </a:p>
          <a:p>
            <a:endParaRPr lang="en-US" altLang="zh-CN" dirty="0" smtClean="0"/>
          </a:p>
          <a:p>
            <a:r>
              <a:rPr lang="zh-CN" altLang="en-US" dirty="0" smtClean="0"/>
              <a:t>拆</a:t>
            </a:r>
            <a:r>
              <a:rPr lang="zh-CN" altLang="en-US" dirty="0"/>
              <a:t>解友好型的支撑材料设计</a:t>
            </a:r>
            <a:r>
              <a:rPr lang="zh-CN" altLang="en-US" dirty="0" smtClean="0"/>
              <a:t>方法</a:t>
            </a:r>
            <a:endParaRPr lang="en-US" altLang="zh-CN" dirty="0" smtClean="0"/>
          </a:p>
        </p:txBody>
      </p:sp>
      <p:sp>
        <p:nvSpPr>
          <p:cNvPr id="50180"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53F90945-1154-42B3-B7B2-D753F59EB992}" type="slidenum">
              <a:rPr lang="en-US" altLang="zh-CN">
                <a:latin typeface="Arial Black" panose="020B0A04020102020204" pitchFamily="34" charset="0"/>
              </a:rPr>
              <a:pPr eaLnBrk="1" hangingPunct="1"/>
              <a:t>45</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3886200"/>
            <a:ext cx="2640568" cy="198120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240120" y="3886200"/>
            <a:ext cx="2640568" cy="1981200"/>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标题 1"/>
          <p:cNvSpPr>
            <a:spLocks noGrp="1"/>
          </p:cNvSpPr>
          <p:nvPr>
            <p:ph type="title"/>
          </p:nvPr>
        </p:nvSpPr>
        <p:spPr>
          <a:xfrm>
            <a:off x="533400" y="3200400"/>
            <a:ext cx="8015288" cy="914400"/>
          </a:xfrm>
        </p:spPr>
        <p:txBody>
          <a:bodyPr/>
          <a:lstStyle/>
          <a:p>
            <a:pPr algn="ctr"/>
            <a:r>
              <a:rPr lang="zh-CN" altLang="en-US" sz="6600" b="1" smtClean="0">
                <a:solidFill>
                  <a:schemeClr val="tx1"/>
                </a:solidFill>
              </a:rPr>
              <a:t>谢  谢</a:t>
            </a:r>
          </a:p>
        </p:txBody>
      </p:sp>
      <p:sp>
        <p:nvSpPr>
          <p:cNvPr id="51203"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B2918A26-C4A3-49FC-8D4F-A1AE1FA8F788}" type="slidenum">
              <a:rPr lang="en-US" altLang="zh-CN">
                <a:latin typeface="Arial Black" panose="020B0A04020102020204" pitchFamily="34" charset="0"/>
              </a:rPr>
              <a:pPr eaLnBrk="1" hangingPunct="1"/>
              <a:t>46</a:t>
            </a:fld>
            <a:endParaRPr lang="en-US" altLang="zh-CN">
              <a:latin typeface="Arial Black" panose="020B0A04020102020204" pitchFamily="34" charset="0"/>
            </a:endParaRPr>
          </a:p>
        </p:txBody>
      </p:sp>
    </p:spTree>
    <p:extLst>
      <p:ext uri="{BB962C8B-B14F-4D97-AF65-F5344CB8AC3E}">
        <p14:creationId xmlns:p14="http://schemas.microsoft.com/office/powerpoint/2010/main" val="1027036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5</a:t>
            </a:fld>
            <a:endParaRPr lang="en-US" altLang="zh-CN">
              <a:latin typeface="Arial Black" panose="020B0A04020102020204" pitchFamily="34" charset="0"/>
            </a:endParaRPr>
          </a:p>
        </p:txBody>
      </p:sp>
      <p:sp>
        <p:nvSpPr>
          <p:cNvPr id="7" name="文本框 6"/>
          <p:cNvSpPr txBox="1"/>
          <p:nvPr/>
        </p:nvSpPr>
        <p:spPr>
          <a:xfrm>
            <a:off x="2971800" y="5941040"/>
            <a:ext cx="3336966" cy="369332"/>
          </a:xfrm>
          <a:prstGeom prst="rect">
            <a:avLst/>
          </a:prstGeom>
          <a:noFill/>
        </p:spPr>
        <p:txBody>
          <a:bodyPr wrap="square" rtlCol="0">
            <a:spAutoFit/>
          </a:bodyPr>
          <a:lstStyle/>
          <a:p>
            <a:r>
              <a:rPr lang="en-US" altLang="zh-CN" dirty="0" smtClean="0"/>
              <a:t>Probabilistic Reasoning SIG’10</a:t>
            </a:r>
          </a:p>
        </p:txBody>
      </p:sp>
      <p:sp>
        <p:nvSpPr>
          <p:cNvPr id="10" name="内容占位符 2"/>
          <p:cNvSpPr>
            <a:spLocks noGrp="1"/>
          </p:cNvSpPr>
          <p:nvPr>
            <p:ph idx="1"/>
          </p:nvPr>
        </p:nvSpPr>
        <p:spPr>
          <a:xfrm>
            <a:off x="609600" y="1600200"/>
            <a:ext cx="2971800" cy="594617"/>
          </a:xfrm>
        </p:spPr>
        <p:txBody>
          <a:bodyPr/>
          <a:lstStyle/>
          <a:p>
            <a:r>
              <a:rPr lang="zh-CN" altLang="en-US" dirty="0" smtClean="0"/>
              <a:t>部件建议技术</a:t>
            </a:r>
            <a:endParaRPr lang="en-US" altLang="zh-CN" dirty="0" smtClean="0"/>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5000" y="2362200"/>
            <a:ext cx="5257800" cy="3411457"/>
          </a:xfrm>
          <a:prstGeom prst="rect">
            <a:avLst/>
          </a:prstGeom>
        </p:spPr>
      </p:pic>
    </p:spTree>
    <p:extLst>
      <p:ext uri="{BB962C8B-B14F-4D97-AF65-F5344CB8AC3E}">
        <p14:creationId xmlns:p14="http://schemas.microsoft.com/office/powerpoint/2010/main" val="3892664764"/>
      </p:ext>
    </p:extLst>
  </p:cSld>
  <p:clrMapOvr>
    <a:masterClrMapping/>
  </p:clrMapOvr>
  <p:transition spd="slow" advTm="173638"/>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6</a:t>
            </a:fld>
            <a:endParaRPr lang="en-US" altLang="zh-CN">
              <a:latin typeface="Arial Black" panose="020B0A04020102020204" pitchFamily="34" charset="0"/>
            </a:endParaRPr>
          </a:p>
        </p:txBody>
      </p:sp>
      <p:sp>
        <p:nvSpPr>
          <p:cNvPr id="7" name="文本框 6"/>
          <p:cNvSpPr txBox="1"/>
          <p:nvPr/>
        </p:nvSpPr>
        <p:spPr>
          <a:xfrm>
            <a:off x="2971800" y="5941040"/>
            <a:ext cx="3336966" cy="369332"/>
          </a:xfrm>
          <a:prstGeom prst="rect">
            <a:avLst/>
          </a:prstGeom>
          <a:noFill/>
        </p:spPr>
        <p:txBody>
          <a:bodyPr wrap="square" rtlCol="0">
            <a:spAutoFit/>
          </a:bodyPr>
          <a:lstStyle/>
          <a:p>
            <a:r>
              <a:rPr lang="en-US" altLang="zh-CN" dirty="0" smtClean="0"/>
              <a:t>Probabilistic Reasoning SIG’10</a:t>
            </a:r>
          </a:p>
        </p:txBody>
      </p:sp>
      <p:sp>
        <p:nvSpPr>
          <p:cNvPr id="10" name="内容占位符 2"/>
          <p:cNvSpPr>
            <a:spLocks noGrp="1"/>
          </p:cNvSpPr>
          <p:nvPr>
            <p:ph idx="1"/>
          </p:nvPr>
        </p:nvSpPr>
        <p:spPr>
          <a:xfrm>
            <a:off x="609600" y="1600200"/>
            <a:ext cx="2971800" cy="594617"/>
          </a:xfrm>
        </p:spPr>
        <p:txBody>
          <a:bodyPr/>
          <a:lstStyle/>
          <a:p>
            <a:r>
              <a:rPr lang="zh-CN" altLang="en-US" dirty="0" smtClean="0"/>
              <a:t>部件建议技术</a:t>
            </a:r>
            <a:endParaRPr lang="en-US" altLang="zh-CN" dirty="0" smtClean="0"/>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4303" y="2362200"/>
            <a:ext cx="5139194" cy="3411457"/>
          </a:xfrm>
          <a:prstGeom prst="rect">
            <a:avLst/>
          </a:prstGeom>
        </p:spPr>
      </p:pic>
    </p:spTree>
    <p:extLst>
      <p:ext uri="{BB962C8B-B14F-4D97-AF65-F5344CB8AC3E}">
        <p14:creationId xmlns:p14="http://schemas.microsoft.com/office/powerpoint/2010/main" val="1860597590"/>
      </p:ext>
    </p:extLst>
  </p:cSld>
  <p:clrMapOvr>
    <a:masterClrMapping/>
  </p:clrMapOvr>
  <p:transition spd="slow" advTm="173638"/>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dirty="0" smtClean="0"/>
              <a:t>研究背景与现状：部件建议技术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7</a:t>
            </a:fld>
            <a:endParaRPr lang="en-US" altLang="zh-CN">
              <a:latin typeface="Arial Black" panose="020B0A04020102020204" pitchFamily="34" charset="0"/>
            </a:endParaRPr>
          </a:p>
        </p:txBody>
      </p:sp>
      <p:sp>
        <p:nvSpPr>
          <p:cNvPr id="5" name="内容占位符 2"/>
          <p:cNvSpPr>
            <a:spLocks noGrp="1"/>
          </p:cNvSpPr>
          <p:nvPr>
            <p:ph idx="1"/>
          </p:nvPr>
        </p:nvSpPr>
        <p:spPr>
          <a:xfrm>
            <a:off x="609600" y="1600200"/>
            <a:ext cx="6400800" cy="1219200"/>
          </a:xfrm>
        </p:spPr>
        <p:txBody>
          <a:bodyPr/>
          <a:lstStyle/>
          <a:p>
            <a:r>
              <a:rPr lang="zh-CN" altLang="en-US" dirty="0" smtClean="0"/>
              <a:t>局限：仅可使用预分割部件</a:t>
            </a:r>
            <a:endParaRPr lang="en-US" altLang="zh-CN"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2362200"/>
            <a:ext cx="4572000" cy="3755740"/>
          </a:xfrm>
          <a:prstGeom prst="rect">
            <a:avLst/>
          </a:prstGeom>
        </p:spPr>
      </p:pic>
    </p:spTree>
    <p:extLst>
      <p:ext uri="{BB962C8B-B14F-4D97-AF65-F5344CB8AC3E}">
        <p14:creationId xmlns:p14="http://schemas.microsoft.com/office/powerpoint/2010/main" val="2256368787"/>
      </p:ext>
    </p:extLst>
  </p:cSld>
  <p:clrMapOvr>
    <a:masterClrMapping/>
  </p:clrMapOvr>
  <p:transition spd="slow" advTm="173638"/>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8</a:t>
            </a:fld>
            <a:endParaRPr lang="en-US" altLang="zh-CN">
              <a:latin typeface="Arial Black" panose="020B0A04020102020204" pitchFamily="34" charset="0"/>
            </a:endParaRPr>
          </a:p>
        </p:txBody>
      </p:sp>
      <p:sp>
        <p:nvSpPr>
          <p:cNvPr id="5" name="文本框 4"/>
          <p:cNvSpPr txBox="1"/>
          <p:nvPr/>
        </p:nvSpPr>
        <p:spPr>
          <a:xfrm>
            <a:off x="2925684" y="5271924"/>
            <a:ext cx="3216432" cy="369332"/>
          </a:xfrm>
          <a:prstGeom prst="rect">
            <a:avLst/>
          </a:prstGeom>
          <a:noFill/>
        </p:spPr>
        <p:txBody>
          <a:bodyPr wrap="square" rtlCol="0">
            <a:spAutoFit/>
          </a:bodyPr>
          <a:lstStyle/>
          <a:p>
            <a:r>
              <a:rPr lang="en-US" altLang="zh-CN" dirty="0" smtClean="0"/>
              <a:t>A Probabilistic Model SIG’12</a:t>
            </a:r>
            <a:endParaRPr lang="zh-CN" altLang="en-US" dirty="0"/>
          </a:p>
        </p:txBody>
      </p:sp>
      <p:sp>
        <p:nvSpPr>
          <p:cNvPr id="8" name="内容占位符 2"/>
          <p:cNvSpPr>
            <a:spLocks noGrp="1"/>
          </p:cNvSpPr>
          <p:nvPr>
            <p:ph idx="1"/>
          </p:nvPr>
        </p:nvSpPr>
        <p:spPr>
          <a:xfrm>
            <a:off x="609600" y="1600200"/>
            <a:ext cx="2971800" cy="594617"/>
          </a:xfrm>
        </p:spPr>
        <p:txBody>
          <a:bodyPr/>
          <a:lstStyle/>
          <a:p>
            <a:r>
              <a:rPr lang="zh-CN" altLang="en-US" dirty="0"/>
              <a:t>模型</a:t>
            </a:r>
            <a:r>
              <a:rPr lang="zh-CN" altLang="en-US" dirty="0" smtClean="0"/>
              <a:t>建议技术</a:t>
            </a:r>
            <a:endParaRPr lang="en-US" altLang="zh-CN"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895600"/>
            <a:ext cx="7696200" cy="2043442"/>
          </a:xfrm>
          <a:prstGeom prst="rect">
            <a:avLst/>
          </a:prstGeom>
        </p:spPr>
      </p:pic>
    </p:spTree>
    <p:extLst>
      <p:ext uri="{BB962C8B-B14F-4D97-AF65-F5344CB8AC3E}">
        <p14:creationId xmlns:p14="http://schemas.microsoft.com/office/powerpoint/2010/main" val="1386307685"/>
      </p:ext>
    </p:extLst>
  </p:cSld>
  <p:clrMapOvr>
    <a:masterClrMapping/>
  </p:clrMapOvr>
  <p:transition spd="slow" advTm="173638"/>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dirty="0" smtClean="0"/>
              <a:t>研究背景与现状：模型建议技术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9</a:t>
            </a:fld>
            <a:endParaRPr lang="en-US" altLang="zh-CN">
              <a:latin typeface="Arial Black" panose="020B0A04020102020204" pitchFamily="34" charset="0"/>
            </a:endParaRPr>
          </a:p>
        </p:txBody>
      </p:sp>
      <p:sp>
        <p:nvSpPr>
          <p:cNvPr id="8" name="内容占位符 2"/>
          <p:cNvSpPr>
            <a:spLocks noGrp="1"/>
          </p:cNvSpPr>
          <p:nvPr>
            <p:ph idx="1"/>
          </p:nvPr>
        </p:nvSpPr>
        <p:spPr>
          <a:xfrm>
            <a:off x="609600" y="1600200"/>
            <a:ext cx="7467600" cy="594617"/>
          </a:xfrm>
        </p:spPr>
        <p:txBody>
          <a:bodyPr/>
          <a:lstStyle/>
          <a:p>
            <a:r>
              <a:rPr lang="zh-CN" altLang="en-US" dirty="0" smtClean="0"/>
              <a:t>局限：不适合产生拓扑结构变异的模型</a:t>
            </a:r>
            <a:endParaRPr lang="en-US" altLang="zh-CN" dirty="0" smtClean="0"/>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0664" y="2430641"/>
            <a:ext cx="7239000" cy="3166552"/>
          </a:xfrm>
          <a:prstGeom prst="rect">
            <a:avLst/>
          </a:prstGeom>
        </p:spPr>
      </p:pic>
      <p:sp>
        <p:nvSpPr>
          <p:cNvPr id="9" name="文本框 8"/>
          <p:cNvSpPr txBox="1"/>
          <p:nvPr/>
        </p:nvSpPr>
        <p:spPr>
          <a:xfrm>
            <a:off x="5924550" y="5597193"/>
            <a:ext cx="1257300" cy="369332"/>
          </a:xfrm>
          <a:prstGeom prst="rect">
            <a:avLst/>
          </a:prstGeom>
          <a:noFill/>
        </p:spPr>
        <p:txBody>
          <a:bodyPr wrap="square" rtlCol="0">
            <a:spAutoFit/>
          </a:bodyPr>
          <a:lstStyle/>
          <a:p>
            <a:r>
              <a:rPr lang="zh-CN" altLang="en-US" dirty="0"/>
              <a:t>结果</a:t>
            </a:r>
            <a:r>
              <a:rPr lang="zh-CN" altLang="en-US" dirty="0" smtClean="0"/>
              <a:t>模型</a:t>
            </a:r>
            <a:endParaRPr lang="zh-CN" altLang="en-US" dirty="0"/>
          </a:p>
        </p:txBody>
      </p:sp>
      <p:sp>
        <p:nvSpPr>
          <p:cNvPr id="10" name="文本框 9"/>
          <p:cNvSpPr txBox="1"/>
          <p:nvPr/>
        </p:nvSpPr>
        <p:spPr>
          <a:xfrm>
            <a:off x="2209800" y="5648351"/>
            <a:ext cx="990600" cy="369332"/>
          </a:xfrm>
          <a:prstGeom prst="rect">
            <a:avLst/>
          </a:prstGeom>
          <a:noFill/>
        </p:spPr>
        <p:txBody>
          <a:bodyPr wrap="square" rtlCol="0">
            <a:spAutoFit/>
          </a:bodyPr>
          <a:lstStyle/>
          <a:p>
            <a:r>
              <a:rPr lang="zh-CN" altLang="en-US" dirty="0" smtClean="0"/>
              <a:t>源模型</a:t>
            </a:r>
            <a:endParaRPr lang="zh-CN" altLang="en-US" dirty="0"/>
          </a:p>
        </p:txBody>
      </p:sp>
    </p:spTree>
    <p:extLst>
      <p:ext uri="{BB962C8B-B14F-4D97-AF65-F5344CB8AC3E}">
        <p14:creationId xmlns:p14="http://schemas.microsoft.com/office/powerpoint/2010/main" val="3886189117"/>
      </p:ext>
    </p:extLst>
  </p:cSld>
  <p:clrMapOvr>
    <a:masterClrMapping/>
  </p:clrMapOvr>
  <p:transition spd="slow" advTm="173638"/>
  <p:timing>
    <p:tnLst>
      <p:par>
        <p:cTn id="1" dur="indefinite" restart="never" nodeType="tmRoot"/>
      </p:par>
    </p:tnLst>
  </p:timing>
</p:sld>
</file>

<file path=ppt/theme/theme1.xml><?xml version="1.0" encoding="utf-8"?>
<a:theme xmlns:a="http://schemas.openxmlformats.org/drawingml/2006/main" name="Radial">
  <a:themeElements>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fontScheme name="Radial">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clrMap bg1="lt1" tx1="dk1" bg2="lt2" tx2="dk2" accent1="accent1" accent2="accent2" accent3="accent3" accent4="accent4" accent5="accent5" accent6="accent6" hlink="hlink" folHlink="folHlink"/>
    </a:extraClrScheme>
    <a:extraClrScheme>
      <a:clrScheme name="Radial 2">
        <a:dk1>
          <a:srgbClr val="000000"/>
        </a:dk1>
        <a:lt1>
          <a:srgbClr val="FFFFFF"/>
        </a:lt1>
        <a:dk2>
          <a:srgbClr val="FFFFFF"/>
        </a:dk2>
        <a:lt2>
          <a:srgbClr val="817F3F"/>
        </a:lt2>
        <a:accent1>
          <a:srgbClr val="FFCC00"/>
        </a:accent1>
        <a:accent2>
          <a:srgbClr val="CC9900"/>
        </a:accent2>
        <a:accent3>
          <a:srgbClr val="FFFFFF"/>
        </a:accent3>
        <a:accent4>
          <a:srgbClr val="000000"/>
        </a:accent4>
        <a:accent5>
          <a:srgbClr val="FFE2AA"/>
        </a:accent5>
        <a:accent6>
          <a:srgbClr val="B98A00"/>
        </a:accent6>
        <a:hlink>
          <a:srgbClr val="996666"/>
        </a:hlink>
        <a:folHlink>
          <a:srgbClr val="C94503"/>
        </a:folHlink>
      </a:clrScheme>
      <a:clrMap bg1="lt1" tx1="dk1" bg2="lt2" tx2="dk2" accent1="accent1" accent2="accent2" accent3="accent3" accent4="accent4" accent5="accent5" accent6="accent6" hlink="hlink" folHlink="folHlink"/>
    </a:extraClrScheme>
    <a:extraClrScheme>
      <a:clrScheme name="Radial 3">
        <a:dk1>
          <a:srgbClr val="CC6600"/>
        </a:dk1>
        <a:lt1>
          <a:srgbClr val="FFFFFF"/>
        </a:lt1>
        <a:dk2>
          <a:srgbClr val="800000"/>
        </a:dk2>
        <a:lt2>
          <a:srgbClr val="FFFFFF"/>
        </a:lt2>
        <a:accent1>
          <a:srgbClr val="FF6600"/>
        </a:accent1>
        <a:accent2>
          <a:srgbClr val="33CCCC"/>
        </a:accent2>
        <a:accent3>
          <a:srgbClr val="C0AAAA"/>
        </a:accent3>
        <a:accent4>
          <a:srgbClr val="DADADA"/>
        </a:accent4>
        <a:accent5>
          <a:srgbClr val="FFB8AA"/>
        </a:accent5>
        <a:accent6>
          <a:srgbClr val="2DB9B9"/>
        </a:accent6>
        <a:hlink>
          <a:srgbClr val="99FF33"/>
        </a:hlink>
        <a:folHlink>
          <a:srgbClr val="CC3300"/>
        </a:folHlink>
      </a:clrScheme>
      <a:clrMap bg1="dk2" tx1="lt1" bg2="dk1" tx2="lt2" accent1="accent1" accent2="accent2" accent3="accent3" accent4="accent4" accent5="accent5" accent6="accent6" hlink="hlink" folHlink="folHlink"/>
    </a:extraClrScheme>
    <a:extraClrScheme>
      <a:clrScheme name="Radial 4">
        <a:dk1>
          <a:srgbClr val="993300"/>
        </a:dk1>
        <a:lt1>
          <a:srgbClr val="FFFFFF"/>
        </a:lt1>
        <a:dk2>
          <a:srgbClr val="431A01"/>
        </a:dk2>
        <a:lt2>
          <a:srgbClr val="FFFFFF"/>
        </a:lt2>
        <a:accent1>
          <a:srgbClr val="FFCC00"/>
        </a:accent1>
        <a:accent2>
          <a:srgbClr val="FF9966"/>
        </a:accent2>
        <a:accent3>
          <a:srgbClr val="B0ABAA"/>
        </a:accent3>
        <a:accent4>
          <a:srgbClr val="DADADA"/>
        </a:accent4>
        <a:accent5>
          <a:srgbClr val="FFE2AA"/>
        </a:accent5>
        <a:accent6>
          <a:srgbClr val="E78A5C"/>
        </a:accent6>
        <a:hlink>
          <a:srgbClr val="FF6600"/>
        </a:hlink>
        <a:folHlink>
          <a:srgbClr val="CC3300"/>
        </a:folHlink>
      </a:clrScheme>
      <a:clrMap bg1="dk2" tx1="lt1" bg2="dk1" tx2="lt2" accent1="accent1" accent2="accent2" accent3="accent3" accent4="accent4" accent5="accent5" accent6="accent6" hlink="hlink" folHlink="folHlink"/>
    </a:extraClrScheme>
    <a:extraClrScheme>
      <a:clrScheme name="Radial 5">
        <a:dk1>
          <a:srgbClr val="75878B"/>
        </a:dk1>
        <a:lt1>
          <a:srgbClr val="FFFFFF"/>
        </a:lt1>
        <a:dk2>
          <a:srgbClr val="260000"/>
        </a:dk2>
        <a:lt2>
          <a:srgbClr val="FFFFFF"/>
        </a:lt2>
        <a:accent1>
          <a:srgbClr val="0099CC"/>
        </a:accent1>
        <a:accent2>
          <a:srgbClr val="FF3300"/>
        </a:accent2>
        <a:accent3>
          <a:srgbClr val="ACAAAA"/>
        </a:accent3>
        <a:accent4>
          <a:srgbClr val="DADADA"/>
        </a:accent4>
        <a:accent5>
          <a:srgbClr val="AACAE2"/>
        </a:accent5>
        <a:accent6>
          <a:srgbClr val="E72D00"/>
        </a:accent6>
        <a:hlink>
          <a:srgbClr val="FFCC00"/>
        </a:hlink>
        <a:folHlink>
          <a:srgbClr val="CC0000"/>
        </a:folHlink>
      </a:clrScheme>
      <a:clrMap bg1="dk2" tx1="lt1" bg2="dk1" tx2="lt2" accent1="accent1" accent2="accent2" accent3="accent3" accent4="accent4" accent5="accent5" accent6="accent6" hlink="hlink" folHlink="folHlink"/>
    </a:extraClrScheme>
    <a:extraClrScheme>
      <a:clrScheme name="Radial 6">
        <a:dk1>
          <a:srgbClr val="666699"/>
        </a:dk1>
        <a:lt1>
          <a:srgbClr val="FFFFFF"/>
        </a:lt1>
        <a:dk2>
          <a:srgbClr val="000000"/>
        </a:dk2>
        <a:lt2>
          <a:srgbClr val="FFFFFF"/>
        </a:lt2>
        <a:accent1>
          <a:srgbClr val="9966FF"/>
        </a:accent1>
        <a:accent2>
          <a:srgbClr val="99CCFF"/>
        </a:accent2>
        <a:accent3>
          <a:srgbClr val="AAAAAA"/>
        </a:accent3>
        <a:accent4>
          <a:srgbClr val="DADADA"/>
        </a:accent4>
        <a:accent5>
          <a:srgbClr val="CAB8FF"/>
        </a:accent5>
        <a:accent6>
          <a:srgbClr val="8AB9E7"/>
        </a:accent6>
        <a:hlink>
          <a:srgbClr val="FFFFCC"/>
        </a:hlink>
        <a:folHlink>
          <a:srgbClr val="6600CC"/>
        </a:folHlink>
      </a:clrScheme>
      <a:clrMap bg1="dk2" tx1="lt1" bg2="dk1" tx2="lt2" accent1="accent1" accent2="accent2" accent3="accent3" accent4="accent4" accent5="accent5" accent6="accent6" hlink="hlink" folHlink="folHlink"/>
    </a:extraClrScheme>
    <a:extraClrScheme>
      <a:clrScheme name="Radial 7">
        <a:dk1>
          <a:srgbClr val="666699"/>
        </a:dk1>
        <a:lt1>
          <a:srgbClr val="FFFFFF"/>
        </a:lt1>
        <a:dk2>
          <a:srgbClr val="2A2A40"/>
        </a:dk2>
        <a:lt2>
          <a:srgbClr val="FFFFFF"/>
        </a:lt2>
        <a:accent1>
          <a:srgbClr val="006699"/>
        </a:accent1>
        <a:accent2>
          <a:srgbClr val="CC9900"/>
        </a:accent2>
        <a:accent3>
          <a:srgbClr val="ACACAF"/>
        </a:accent3>
        <a:accent4>
          <a:srgbClr val="DADADA"/>
        </a:accent4>
        <a:accent5>
          <a:srgbClr val="AAB8CA"/>
        </a:accent5>
        <a:accent6>
          <a:srgbClr val="B98A00"/>
        </a:accent6>
        <a:hlink>
          <a:srgbClr val="CC6600"/>
        </a:hlink>
        <a:folHlink>
          <a:srgbClr val="6C948A"/>
        </a:folHlink>
      </a:clrScheme>
      <a:clrMap bg1="dk2" tx1="lt1" bg2="dk1" tx2="lt2" accent1="accent1" accent2="accent2" accent3="accent3" accent4="accent4" accent5="accent5" accent6="accent6" hlink="hlink" folHlink="folHlink"/>
    </a:extraClrScheme>
    <a:extraClrScheme>
      <a:clrScheme name="Radial 8">
        <a:dk1>
          <a:srgbClr val="BECBD8"/>
        </a:dk1>
        <a:lt1>
          <a:srgbClr val="FFFFFF"/>
        </a:lt1>
        <a:dk2>
          <a:srgbClr val="2B335B"/>
        </a:dk2>
        <a:lt2>
          <a:srgbClr val="FFFFFF"/>
        </a:lt2>
        <a:accent1>
          <a:srgbClr val="0099CC"/>
        </a:accent1>
        <a:accent2>
          <a:srgbClr val="B5DBE3"/>
        </a:accent2>
        <a:accent3>
          <a:srgbClr val="ACADB5"/>
        </a:accent3>
        <a:accent4>
          <a:srgbClr val="DADADA"/>
        </a:accent4>
        <a:accent5>
          <a:srgbClr val="AACAE2"/>
        </a:accent5>
        <a:accent6>
          <a:srgbClr val="A4C6CE"/>
        </a:accent6>
        <a:hlink>
          <a:srgbClr val="FFCC00"/>
        </a:hlink>
        <a:folHlink>
          <a:srgbClr val="58648C"/>
        </a:folHlink>
      </a:clrScheme>
      <a:clrMap bg1="dk2" tx1="lt1" bg2="dk1" tx2="lt2" accent1="accent1" accent2="accent2" accent3="accent3" accent4="accent4" accent5="accent5" accent6="accent6" hlink="hlink" folHlink="folHlink"/>
    </a:extraClrScheme>
    <a:extraClrScheme>
      <a:clrScheme name="Radial 9">
        <a:dk1>
          <a:srgbClr val="3333FF"/>
        </a:dk1>
        <a:lt1>
          <a:srgbClr val="FFFFFF"/>
        </a:lt1>
        <a:dk2>
          <a:srgbClr val="000099"/>
        </a:dk2>
        <a:lt2>
          <a:srgbClr val="FFFFFF"/>
        </a:lt2>
        <a:accent1>
          <a:srgbClr val="339966"/>
        </a:accent1>
        <a:accent2>
          <a:srgbClr val="9999FF"/>
        </a:accent2>
        <a:accent3>
          <a:srgbClr val="AAAACA"/>
        </a:accent3>
        <a:accent4>
          <a:srgbClr val="DADADA"/>
        </a:accent4>
        <a:accent5>
          <a:srgbClr val="ADCAB8"/>
        </a:accent5>
        <a:accent6>
          <a:srgbClr val="8A8AE7"/>
        </a:accent6>
        <a:hlink>
          <a:srgbClr val="FFFF99"/>
        </a:hlink>
        <a:folHlink>
          <a:srgbClr val="17A0D1"/>
        </a:folHlink>
      </a:clrScheme>
      <a:clrMap bg1="dk2" tx1="lt1" bg2="dk1" tx2="lt2" accent1="accent1" accent2="accent2" accent3="accent3" accent4="accent4" accent5="accent5" accent6="accent6" hlink="hlink" folHlink="folHlink"/>
    </a:extraClrScheme>
    <a:extraClrScheme>
      <a:clrScheme name="Radial 10">
        <a:dk1>
          <a:srgbClr val="808000"/>
        </a:dk1>
        <a:lt1>
          <a:srgbClr val="FFFFFF"/>
        </a:lt1>
        <a:dk2>
          <a:srgbClr val="354418"/>
        </a:dk2>
        <a:lt2>
          <a:srgbClr val="FFFFFF"/>
        </a:lt2>
        <a:accent1>
          <a:srgbClr val="60897C"/>
        </a:accent1>
        <a:accent2>
          <a:srgbClr val="99CC00"/>
        </a:accent2>
        <a:accent3>
          <a:srgbClr val="AEB0AB"/>
        </a:accent3>
        <a:accent4>
          <a:srgbClr val="DADADA"/>
        </a:accent4>
        <a:accent5>
          <a:srgbClr val="B6C4BF"/>
        </a:accent5>
        <a:accent6>
          <a:srgbClr val="8AB900"/>
        </a:accent6>
        <a:hlink>
          <a:srgbClr val="CCCC00"/>
        </a:hlink>
        <a:folHlink>
          <a:srgbClr val="6699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Radial</Template>
  <TotalTime>9407</TotalTime>
  <Words>4643</Words>
  <Application>Microsoft Office PowerPoint</Application>
  <PresentationFormat>全屏显示(4:3)</PresentationFormat>
  <Paragraphs>468</Paragraphs>
  <Slides>46</Slides>
  <Notes>46</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2</vt:i4>
      </vt:variant>
      <vt:variant>
        <vt:lpstr>幻灯片标题</vt:lpstr>
      </vt:variant>
      <vt:variant>
        <vt:i4>46</vt:i4>
      </vt:variant>
    </vt:vector>
  </HeadingPairs>
  <TitlesOfParts>
    <vt:vector size="54" baseType="lpstr">
      <vt:lpstr>宋体</vt:lpstr>
      <vt:lpstr>Arial</vt:lpstr>
      <vt:lpstr>Arial Black</vt:lpstr>
      <vt:lpstr>Times New Roman</vt:lpstr>
      <vt:lpstr>Wingdings</vt:lpstr>
      <vt:lpstr>Radial</vt:lpstr>
      <vt:lpstr>Image</vt:lpstr>
      <vt:lpstr>Equation</vt:lpstr>
      <vt:lpstr>创造力支持的三维造型技术</vt:lpstr>
      <vt:lpstr>目录</vt:lpstr>
      <vt:lpstr>研究背景与现状</vt:lpstr>
      <vt:lpstr>研究背景与现状</vt:lpstr>
      <vt:lpstr>研究背景与现状</vt:lpstr>
      <vt:lpstr>研究背景与现状</vt:lpstr>
      <vt:lpstr>研究背景与现状：部件建议技术</vt:lpstr>
      <vt:lpstr>研究背景与现状</vt:lpstr>
      <vt:lpstr>研究背景与现状：模型建议技术</vt:lpstr>
      <vt:lpstr>研究背景与现状：创造力支持的造型技术</vt:lpstr>
      <vt:lpstr>研究背景与现状：本文研究内容</vt:lpstr>
      <vt:lpstr>目录</vt:lpstr>
      <vt:lpstr>背景介绍</vt:lpstr>
      <vt:lpstr>背景介绍</vt:lpstr>
      <vt:lpstr>背景介绍</vt:lpstr>
      <vt:lpstr>背景介绍</vt:lpstr>
      <vt:lpstr>我们的方法</vt:lpstr>
      <vt:lpstr>技术难点</vt:lpstr>
      <vt:lpstr>技术贡献</vt:lpstr>
      <vt:lpstr>方法概述</vt:lpstr>
      <vt:lpstr>快速匹配数据结构</vt:lpstr>
      <vt:lpstr>快速匹配数据结构</vt:lpstr>
      <vt:lpstr>渐进式部件提取: 技术难点</vt:lpstr>
      <vt:lpstr>超面片图（The Super-face graph）</vt:lpstr>
      <vt:lpstr>渐进式部件提取</vt:lpstr>
      <vt:lpstr>渐进式部件提取</vt:lpstr>
      <vt:lpstr>渐进式部件提取</vt:lpstr>
      <vt:lpstr>应用</vt:lpstr>
      <vt:lpstr>对比</vt:lpstr>
      <vt:lpstr>目录</vt:lpstr>
      <vt:lpstr>引言</vt:lpstr>
      <vt:lpstr>引言</vt:lpstr>
      <vt:lpstr>技术概述</vt:lpstr>
      <vt:lpstr>生物语法（Creature Grammar）</vt:lpstr>
      <vt:lpstr>结果与对比</vt:lpstr>
      <vt:lpstr>目录</vt:lpstr>
      <vt:lpstr>引言</vt:lpstr>
      <vt:lpstr>方法概述</vt:lpstr>
      <vt:lpstr>部件融合与骨架连接</vt:lpstr>
      <vt:lpstr>针对创意角色模型的蒙皮与三维制造：骨架优化</vt:lpstr>
      <vt:lpstr>针对创意角色模型的蒙皮与三维制造：多姿态平衡</vt:lpstr>
      <vt:lpstr>针对创意角色模型的蒙皮与三维制造：实验结果</vt:lpstr>
      <vt:lpstr>目录</vt:lpstr>
      <vt:lpstr>总结</vt:lpstr>
      <vt:lpstr>展望</vt:lpstr>
      <vt:lpstr>谢  谢</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zhuxq</dc:creator>
  <cp:lastModifiedBy>SunShine</cp:lastModifiedBy>
  <cp:revision>964</cp:revision>
  <cp:lastPrinted>1601-01-01T00:00:00Z</cp:lastPrinted>
  <dcterms:created xsi:type="dcterms:W3CDTF">2010-03-24T06:12:48Z</dcterms:created>
  <dcterms:modified xsi:type="dcterms:W3CDTF">2016-07-16T04:43:42Z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